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27"/>
  </p:notesMasterIdLst>
  <p:handoutMasterIdLst>
    <p:handoutMasterId r:id="rId28"/>
  </p:handoutMasterIdLst>
  <p:sldIdLst>
    <p:sldId id="1042" r:id="rId5"/>
    <p:sldId id="262" r:id="rId6"/>
    <p:sldId id="2145706636" r:id="rId7"/>
    <p:sldId id="2147375988" r:id="rId8"/>
    <p:sldId id="2145706635" r:id="rId9"/>
    <p:sldId id="2145706639" r:id="rId10"/>
    <p:sldId id="2147375983" r:id="rId11"/>
    <p:sldId id="2147375975" r:id="rId12"/>
    <p:sldId id="2147375977" r:id="rId13"/>
    <p:sldId id="2147375978" r:id="rId14"/>
    <p:sldId id="2147375991" r:id="rId15"/>
    <p:sldId id="2147375976" r:id="rId16"/>
    <p:sldId id="2147375981" r:id="rId17"/>
    <p:sldId id="2145706637" r:id="rId18"/>
    <p:sldId id="2147375984" r:id="rId19"/>
    <p:sldId id="2147375987" r:id="rId20"/>
    <p:sldId id="2145706638" r:id="rId21"/>
    <p:sldId id="265" r:id="rId22"/>
    <p:sldId id="2147375989" r:id="rId23"/>
    <p:sldId id="2147375990" r:id="rId24"/>
    <p:sldId id="1041" r:id="rId25"/>
    <p:sldId id="2145706627" r:id="rId26"/>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Montserrat" panose="00000500000000000000"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
      <p:font typeface="Trebuchet MS" panose="020B0603020202020204" pitchFamily="34" charset="0"/>
      <p:regular r:id="rId41"/>
      <p:bold r:id="rId42"/>
      <p:italic r:id="rId43"/>
      <p:boldItalic r:id="rId44"/>
    </p:embeddedFont>
    <p:embeddedFont>
      <p:font typeface="Ubuntu" panose="020B0504030602030204" pitchFamily="34" charset="0"/>
      <p:regular r:id="rId45"/>
      <p:bold r:id="rId46"/>
      <p:italic r:id="rId47"/>
      <p:boldItalic r:id="rId48"/>
    </p:embeddedFont>
    <p:embeddedFont>
      <p:font typeface="Ubuntu Light" panose="020B0304030602030204" pitchFamily="34" charset="0"/>
      <p:regular r:id="rId49"/>
      <p:italic r:id="rId50"/>
    </p:embeddedFont>
    <p:embeddedFont>
      <p:font typeface="Ubuntu Medium" panose="020B0604030602030204" pitchFamily="34" charset="0"/>
      <p:regular r:id="rId51"/>
      <p:italic r:id="rId52"/>
    </p:embeddedFont>
    <p:embeddedFont>
      <p:font typeface="Verdana" panose="020B0604030504040204" pitchFamily="34" charset="0"/>
      <p:regular r:id="rId53"/>
      <p:bold r:id="rId54"/>
      <p:italic r:id="rId55"/>
      <p:boldItalic r:id="rId56"/>
    </p:embeddedFont>
  </p:embeddedFontLst>
  <p:custDataLst>
    <p:tags r:id="rId57"/>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7" autoAdjust="0"/>
    <p:restoredTop sz="79553" autoAdjust="0"/>
  </p:normalViewPr>
  <p:slideViewPr>
    <p:cSldViewPr snapToObjects="1">
      <p:cViewPr varScale="1">
        <p:scale>
          <a:sx n="67" d="100"/>
          <a:sy n="67" d="100"/>
        </p:scale>
        <p:origin x="604" y="44"/>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87" d="100"/>
          <a:sy n="87" d="100"/>
        </p:scale>
        <p:origin x="384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font" Target="fonts/font2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gs" Target="tags/tag1.xml"/><Relationship Id="rId61"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04B0E-D921-4627-A53B-8FB812EE8EB2}"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fr-FR"/>
        </a:p>
      </dgm:t>
    </dgm:pt>
    <dgm:pt modelId="{FD65A8E0-B93D-4946-B4D2-E798D158A416}">
      <dgm:prSet phldrT="[Text]"/>
      <dgm:spPr/>
      <dgm:t>
        <a:bodyPr/>
        <a:lstStyle/>
        <a:p>
          <a:r>
            <a:rPr lang="fr-FR" dirty="0"/>
            <a:t>AKS</a:t>
          </a:r>
        </a:p>
      </dgm:t>
    </dgm:pt>
    <dgm:pt modelId="{10241AFC-22B2-4155-9095-1854A83FA3C4}" type="parTrans" cxnId="{60501386-2C70-48B9-9597-15B0FEB4634B}">
      <dgm:prSet/>
      <dgm:spPr/>
      <dgm:t>
        <a:bodyPr/>
        <a:lstStyle/>
        <a:p>
          <a:endParaRPr lang="fr-FR"/>
        </a:p>
      </dgm:t>
    </dgm:pt>
    <dgm:pt modelId="{B2CEA572-C4F7-4A2C-828A-EB0BF4A6D69D}" type="sibTrans" cxnId="{60501386-2C70-48B9-9597-15B0FEB4634B}">
      <dgm:prSet/>
      <dgm:spPr/>
      <dgm:t>
        <a:bodyPr/>
        <a:lstStyle/>
        <a:p>
          <a:endParaRPr lang="fr-FR"/>
        </a:p>
      </dgm:t>
    </dgm:pt>
    <dgm:pt modelId="{DA2EAA17-EACE-4AC6-BB78-EC5A4FCAF8FA}">
      <dgm:prSet phldrT="[Text]" custT="1"/>
      <dgm:spPr/>
      <dgm:t>
        <a:bodyPr/>
        <a:lstStyle/>
        <a:p>
          <a:r>
            <a:rPr lang="en-US" sz="1400" dirty="0"/>
            <a:t>This operating model is the normal operation of </a:t>
          </a:r>
          <a:r>
            <a:rPr lang="en-US" sz="1400" dirty="0" err="1"/>
            <a:t>kubernetes</a:t>
          </a:r>
          <a:r>
            <a:rPr lang="en-US" sz="1400" dirty="0"/>
            <a:t> with a provisioning of pods with a certain power which makes it possible to manage the financial aspect quite precisely. Scaling can be automatic or manual via AKS node metrics.- The cost is by minutes.</a:t>
          </a:r>
        </a:p>
      </dgm:t>
    </dgm:pt>
    <dgm:pt modelId="{2BDECB45-1252-40F4-9AC1-155C9159E185}" type="parTrans" cxnId="{356FD51C-2A64-4A0C-B2B5-74877270F8A5}">
      <dgm:prSet/>
      <dgm:spPr/>
      <dgm:t>
        <a:bodyPr/>
        <a:lstStyle/>
        <a:p>
          <a:endParaRPr lang="fr-FR"/>
        </a:p>
      </dgm:t>
    </dgm:pt>
    <dgm:pt modelId="{5A7919D0-4AA5-4DB5-8073-EFC219A5127A}" type="sibTrans" cxnId="{356FD51C-2A64-4A0C-B2B5-74877270F8A5}">
      <dgm:prSet/>
      <dgm:spPr/>
      <dgm:t>
        <a:bodyPr/>
        <a:lstStyle/>
        <a:p>
          <a:endParaRPr lang="fr-FR"/>
        </a:p>
      </dgm:t>
    </dgm:pt>
    <dgm:pt modelId="{7B59B506-7592-400B-8079-B7246B127A72}">
      <dgm:prSet phldrT="[Text]"/>
      <dgm:spPr/>
      <dgm:t>
        <a:bodyPr/>
        <a:lstStyle/>
        <a:p>
          <a:r>
            <a:rPr lang="fr-FR" dirty="0"/>
            <a:t>AKS </a:t>
          </a:r>
          <a:r>
            <a:rPr lang="fr-FR" dirty="0" err="1"/>
            <a:t>Virtuals</a:t>
          </a:r>
          <a:r>
            <a:rPr lang="fr-FR" dirty="0"/>
            <a:t> </a:t>
          </a:r>
          <a:r>
            <a:rPr lang="fr-FR" dirty="0" err="1"/>
            <a:t>nodes</a:t>
          </a:r>
          <a:endParaRPr lang="fr-FR" dirty="0"/>
        </a:p>
      </dgm:t>
    </dgm:pt>
    <dgm:pt modelId="{9E82966F-4F88-4E6B-9EEB-41630C1D84AF}" type="parTrans" cxnId="{D83B2B7D-5389-4623-A0BD-D338365ACB97}">
      <dgm:prSet/>
      <dgm:spPr/>
      <dgm:t>
        <a:bodyPr/>
        <a:lstStyle/>
        <a:p>
          <a:endParaRPr lang="fr-FR"/>
        </a:p>
      </dgm:t>
    </dgm:pt>
    <dgm:pt modelId="{43113CEF-C73A-4540-8228-D9AA81AEADB1}" type="sibTrans" cxnId="{D83B2B7D-5389-4623-A0BD-D338365ACB97}">
      <dgm:prSet/>
      <dgm:spPr/>
      <dgm:t>
        <a:bodyPr/>
        <a:lstStyle/>
        <a:p>
          <a:endParaRPr lang="fr-FR"/>
        </a:p>
      </dgm:t>
    </dgm:pt>
    <dgm:pt modelId="{CA0FDEA1-035C-4F37-8044-312FB794FED8}">
      <dgm:prSet phldrT="[Text]" custT="1"/>
      <dgm:spPr/>
      <dgm:t>
        <a:bodyPr/>
        <a:lstStyle/>
        <a:p>
          <a:r>
            <a:rPr lang="en-US" sz="1400" dirty="0"/>
            <a:t>This model is a little different from the first, there is at least one worker node but also virtual pod management that looks a bit like serverless with provisioning via Containers Instances. The cost is by seconds.</a:t>
          </a:r>
        </a:p>
      </dgm:t>
    </dgm:pt>
    <dgm:pt modelId="{C434E76E-78FE-4DE6-91B9-1F6DD792E1D0}" type="parTrans" cxnId="{7C06F9CA-4AFE-44CC-8D79-293249D0C225}">
      <dgm:prSet/>
      <dgm:spPr/>
      <dgm:t>
        <a:bodyPr/>
        <a:lstStyle/>
        <a:p>
          <a:endParaRPr lang="fr-FR"/>
        </a:p>
      </dgm:t>
    </dgm:pt>
    <dgm:pt modelId="{866A8C05-6F98-4065-8403-DAC95AEEBDE4}" type="sibTrans" cxnId="{7C06F9CA-4AFE-44CC-8D79-293249D0C225}">
      <dgm:prSet/>
      <dgm:spPr/>
      <dgm:t>
        <a:bodyPr/>
        <a:lstStyle/>
        <a:p>
          <a:endParaRPr lang="fr-FR"/>
        </a:p>
      </dgm:t>
    </dgm:pt>
    <dgm:pt modelId="{E7D1B615-A204-4C93-9469-8081AB4CAD0A}">
      <dgm:prSet phldrT="[Text]" custT="1"/>
      <dgm:spPr/>
      <dgm:t>
        <a:bodyPr/>
        <a:lstStyle/>
        <a:p>
          <a:r>
            <a:rPr lang="en-US" sz="1400" dirty="0"/>
            <a:t>AKS Spot</a:t>
          </a:r>
        </a:p>
      </dgm:t>
    </dgm:pt>
    <dgm:pt modelId="{D6248A40-51A5-4FD1-8397-1499A47D4F78}" type="parTrans" cxnId="{26BF3507-424E-4B92-8C9E-1B76E64181DC}">
      <dgm:prSet/>
      <dgm:spPr/>
      <dgm:t>
        <a:bodyPr/>
        <a:lstStyle/>
        <a:p>
          <a:endParaRPr lang="fr-FR"/>
        </a:p>
      </dgm:t>
    </dgm:pt>
    <dgm:pt modelId="{B8334BEB-8F12-46BF-B0C4-2AA72626063B}" type="sibTrans" cxnId="{26BF3507-424E-4B92-8C9E-1B76E64181DC}">
      <dgm:prSet/>
      <dgm:spPr/>
      <dgm:t>
        <a:bodyPr/>
        <a:lstStyle/>
        <a:p>
          <a:endParaRPr lang="fr-FR"/>
        </a:p>
      </dgm:t>
    </dgm:pt>
    <dgm:pt modelId="{9FEC8657-F018-4BDA-88D4-75948C5FC3D0}">
      <dgm:prSet phldrT="[Text]" custT="1"/>
      <dgm:spPr/>
      <dgm:t>
        <a:bodyPr/>
        <a:lstStyle/>
        <a:p>
          <a:r>
            <a:rPr lang="en-US" sz="1400" b="0" i="0" dirty="0"/>
            <a:t>Scenarios such as batch processing and machine learning often do not require guaranteed, on-demand compute availability. With Azure Spot, you can leverage lower-cost compute.</a:t>
          </a:r>
          <a:endParaRPr lang="en-US" sz="1400" dirty="0"/>
        </a:p>
      </dgm:t>
    </dgm:pt>
    <dgm:pt modelId="{ABE913A7-35F7-4EAF-BA03-B236B6AEB2EF}" type="parTrans" cxnId="{888EFA07-B55A-47D2-8C5F-C278A86BA207}">
      <dgm:prSet/>
      <dgm:spPr/>
      <dgm:t>
        <a:bodyPr/>
        <a:lstStyle/>
        <a:p>
          <a:endParaRPr lang="fr-FR"/>
        </a:p>
      </dgm:t>
    </dgm:pt>
    <dgm:pt modelId="{C36C9E5B-5AC5-4F64-918C-9C1BF3C7BFA8}" type="sibTrans" cxnId="{888EFA07-B55A-47D2-8C5F-C278A86BA207}">
      <dgm:prSet/>
      <dgm:spPr/>
      <dgm:t>
        <a:bodyPr/>
        <a:lstStyle/>
        <a:p>
          <a:endParaRPr lang="fr-FR"/>
        </a:p>
      </dgm:t>
    </dgm:pt>
    <dgm:pt modelId="{1DF1B862-DC81-4431-B1BD-F1F65F58B41F}">
      <dgm:prSet phldrT="[Text]" custT="1"/>
      <dgm:spPr/>
      <dgm:t>
        <a:bodyPr/>
        <a:lstStyle/>
        <a:p>
          <a:endParaRPr lang="en-US" sz="1400" dirty="0"/>
        </a:p>
      </dgm:t>
    </dgm:pt>
    <dgm:pt modelId="{D6BC078E-7335-4F07-B682-2D31A1056980}" type="parTrans" cxnId="{BA671986-62EF-4CDF-8889-9188802B0465}">
      <dgm:prSet/>
      <dgm:spPr/>
      <dgm:t>
        <a:bodyPr/>
        <a:lstStyle/>
        <a:p>
          <a:endParaRPr lang="fr-FR"/>
        </a:p>
      </dgm:t>
    </dgm:pt>
    <dgm:pt modelId="{777AC1A0-511B-4AB3-B8D8-F1DD1BAC13C9}" type="sibTrans" cxnId="{BA671986-62EF-4CDF-8889-9188802B0465}">
      <dgm:prSet/>
      <dgm:spPr/>
      <dgm:t>
        <a:bodyPr/>
        <a:lstStyle/>
        <a:p>
          <a:endParaRPr lang="fr-FR"/>
        </a:p>
      </dgm:t>
    </dgm:pt>
    <dgm:pt modelId="{23F80E22-63B4-4707-A00A-81BDE638233D}">
      <dgm:prSet phldrT="[Text]" custT="1"/>
      <dgm:spPr/>
      <dgm:t>
        <a:bodyPr/>
        <a:lstStyle/>
        <a:p>
          <a:endParaRPr lang="en-US" sz="1400" dirty="0"/>
        </a:p>
      </dgm:t>
    </dgm:pt>
    <dgm:pt modelId="{681E0CB7-693A-48BE-B7B8-EFA02B345EBC}" type="parTrans" cxnId="{7AC34A7A-CF28-4297-9546-A178B6900589}">
      <dgm:prSet/>
      <dgm:spPr/>
      <dgm:t>
        <a:bodyPr/>
        <a:lstStyle/>
        <a:p>
          <a:endParaRPr lang="fr-FR"/>
        </a:p>
      </dgm:t>
    </dgm:pt>
    <dgm:pt modelId="{46914D01-6019-4B89-9726-D695DEB47574}" type="sibTrans" cxnId="{7AC34A7A-CF28-4297-9546-A178B6900589}">
      <dgm:prSet/>
      <dgm:spPr/>
      <dgm:t>
        <a:bodyPr/>
        <a:lstStyle/>
        <a:p>
          <a:endParaRPr lang="fr-FR"/>
        </a:p>
      </dgm:t>
    </dgm:pt>
    <dgm:pt modelId="{AB32B770-FB77-4062-A3B8-5F25DC3E32C0}" type="pres">
      <dgm:prSet presAssocID="{6DB04B0E-D921-4627-A53B-8FB812EE8EB2}" presName="Name0" presStyleCnt="0">
        <dgm:presLayoutVars>
          <dgm:chMax/>
          <dgm:chPref val="3"/>
          <dgm:dir/>
          <dgm:animOne val="branch"/>
          <dgm:animLvl val="lvl"/>
        </dgm:presLayoutVars>
      </dgm:prSet>
      <dgm:spPr/>
    </dgm:pt>
    <dgm:pt modelId="{68F71C7C-DDB8-4BC2-AD9F-4C8309078FE0}" type="pres">
      <dgm:prSet presAssocID="{FD65A8E0-B93D-4946-B4D2-E798D158A416}" presName="composite" presStyleCnt="0"/>
      <dgm:spPr/>
    </dgm:pt>
    <dgm:pt modelId="{84B4922E-7DA9-44F5-9093-19FAECEA8B15}" type="pres">
      <dgm:prSet presAssocID="{FD65A8E0-B93D-4946-B4D2-E798D158A416}" presName="FirstChild" presStyleLbl="revTx" presStyleIdx="0" presStyleCnt="5">
        <dgm:presLayoutVars>
          <dgm:chMax val="0"/>
          <dgm:chPref val="0"/>
          <dgm:bulletEnabled val="1"/>
        </dgm:presLayoutVars>
      </dgm:prSet>
      <dgm:spPr/>
    </dgm:pt>
    <dgm:pt modelId="{D0744B18-5A01-4D48-A20F-29396CB977FE}" type="pres">
      <dgm:prSet presAssocID="{FD65A8E0-B93D-4946-B4D2-E798D158A416}" presName="Parent" presStyleLbl="alignNode1" presStyleIdx="0" presStyleCnt="3">
        <dgm:presLayoutVars>
          <dgm:chMax val="3"/>
          <dgm:chPref val="3"/>
          <dgm:bulletEnabled val="1"/>
        </dgm:presLayoutVars>
      </dgm:prSet>
      <dgm:spPr/>
    </dgm:pt>
    <dgm:pt modelId="{E15EB956-5644-4CD5-B7BB-001F1E30D869}" type="pres">
      <dgm:prSet presAssocID="{FD65A8E0-B93D-4946-B4D2-E798D158A416}" presName="Accent" presStyleLbl="parChTrans1D1" presStyleIdx="0" presStyleCnt="3"/>
      <dgm:spPr/>
    </dgm:pt>
    <dgm:pt modelId="{6A8B5D4B-9995-47B1-A523-D400868AADC2}" type="pres">
      <dgm:prSet presAssocID="{FD65A8E0-B93D-4946-B4D2-E798D158A416}" presName="Child" presStyleLbl="revTx" presStyleIdx="1" presStyleCnt="5">
        <dgm:presLayoutVars>
          <dgm:chMax val="0"/>
          <dgm:chPref val="0"/>
          <dgm:bulletEnabled val="1"/>
        </dgm:presLayoutVars>
      </dgm:prSet>
      <dgm:spPr/>
    </dgm:pt>
    <dgm:pt modelId="{A33685FE-F2F4-4F41-B0AC-81FB4340791C}" type="pres">
      <dgm:prSet presAssocID="{B2CEA572-C4F7-4A2C-828A-EB0BF4A6D69D}" presName="sibTrans" presStyleCnt="0"/>
      <dgm:spPr/>
    </dgm:pt>
    <dgm:pt modelId="{AC476956-0BED-4607-9C0D-82178F6BC34B}" type="pres">
      <dgm:prSet presAssocID="{7B59B506-7592-400B-8079-B7246B127A72}" presName="composite" presStyleCnt="0"/>
      <dgm:spPr/>
    </dgm:pt>
    <dgm:pt modelId="{083A8542-855C-46CE-900F-753DDC707614}" type="pres">
      <dgm:prSet presAssocID="{7B59B506-7592-400B-8079-B7246B127A72}" presName="FirstChild" presStyleLbl="revTx" presStyleIdx="2" presStyleCnt="5">
        <dgm:presLayoutVars>
          <dgm:chMax val="0"/>
          <dgm:chPref val="0"/>
          <dgm:bulletEnabled val="1"/>
        </dgm:presLayoutVars>
      </dgm:prSet>
      <dgm:spPr/>
    </dgm:pt>
    <dgm:pt modelId="{7B4CFB1E-EFAA-49FF-92F5-C9F9A1A43B16}" type="pres">
      <dgm:prSet presAssocID="{7B59B506-7592-400B-8079-B7246B127A72}" presName="Parent" presStyleLbl="alignNode1" presStyleIdx="1" presStyleCnt="3" custLinFactNeighborY="6784">
        <dgm:presLayoutVars>
          <dgm:chMax val="3"/>
          <dgm:chPref val="3"/>
          <dgm:bulletEnabled val="1"/>
        </dgm:presLayoutVars>
      </dgm:prSet>
      <dgm:spPr/>
    </dgm:pt>
    <dgm:pt modelId="{9371BD59-E788-4FE7-8BF5-19E969F2C64E}" type="pres">
      <dgm:prSet presAssocID="{7B59B506-7592-400B-8079-B7246B127A72}" presName="Accent" presStyleLbl="parChTrans1D1" presStyleIdx="1" presStyleCnt="3"/>
      <dgm:spPr/>
    </dgm:pt>
    <dgm:pt modelId="{DFA258FC-805B-4B7A-A72D-2E303F589CF1}" type="pres">
      <dgm:prSet presAssocID="{7B59B506-7592-400B-8079-B7246B127A72}" presName="Child" presStyleLbl="revTx" presStyleIdx="3" presStyleCnt="5">
        <dgm:presLayoutVars>
          <dgm:chMax val="0"/>
          <dgm:chPref val="0"/>
          <dgm:bulletEnabled val="1"/>
        </dgm:presLayoutVars>
      </dgm:prSet>
      <dgm:spPr/>
    </dgm:pt>
    <dgm:pt modelId="{AD49B4DC-3E32-4059-BFC1-B3FE9CD176F0}" type="pres">
      <dgm:prSet presAssocID="{43113CEF-C73A-4540-8228-D9AA81AEADB1}" presName="sibTrans" presStyleCnt="0"/>
      <dgm:spPr/>
    </dgm:pt>
    <dgm:pt modelId="{9025F14B-7089-4912-A47C-76ACBF214027}" type="pres">
      <dgm:prSet presAssocID="{E7D1B615-A204-4C93-9469-8081AB4CAD0A}" presName="composite" presStyleCnt="0"/>
      <dgm:spPr/>
    </dgm:pt>
    <dgm:pt modelId="{AA3241B2-C2AD-46A0-A05B-C5D16253F97D}" type="pres">
      <dgm:prSet presAssocID="{E7D1B615-A204-4C93-9469-8081AB4CAD0A}" presName="FirstChild" presStyleLbl="revTx" presStyleIdx="4" presStyleCnt="5">
        <dgm:presLayoutVars>
          <dgm:chMax val="0"/>
          <dgm:chPref val="0"/>
          <dgm:bulletEnabled val="1"/>
        </dgm:presLayoutVars>
      </dgm:prSet>
      <dgm:spPr/>
    </dgm:pt>
    <dgm:pt modelId="{01F8A6ED-E4C2-4ED6-B2BC-5D56EB21F21D}" type="pres">
      <dgm:prSet presAssocID="{E7D1B615-A204-4C93-9469-8081AB4CAD0A}" presName="Parent" presStyleLbl="alignNode1" presStyleIdx="2" presStyleCnt="3">
        <dgm:presLayoutVars>
          <dgm:chMax val="3"/>
          <dgm:chPref val="3"/>
          <dgm:bulletEnabled val="1"/>
        </dgm:presLayoutVars>
      </dgm:prSet>
      <dgm:spPr/>
    </dgm:pt>
    <dgm:pt modelId="{36F8DAF3-4B57-4E2F-9C8F-0D6CC06FC990}" type="pres">
      <dgm:prSet presAssocID="{E7D1B615-A204-4C93-9469-8081AB4CAD0A}" presName="Accent" presStyleLbl="parChTrans1D1" presStyleIdx="2" presStyleCnt="3"/>
      <dgm:spPr/>
    </dgm:pt>
  </dgm:ptLst>
  <dgm:cxnLst>
    <dgm:cxn modelId="{7C502703-BC9D-4F5C-B341-652524222399}" type="presOf" srcId="{6DB04B0E-D921-4627-A53B-8FB812EE8EB2}" destId="{AB32B770-FB77-4062-A3B8-5F25DC3E32C0}" srcOrd="0" destOrd="0" presId="urn:microsoft.com/office/officeart/2011/layout/TabList"/>
    <dgm:cxn modelId="{26BF3507-424E-4B92-8C9E-1B76E64181DC}" srcId="{6DB04B0E-D921-4627-A53B-8FB812EE8EB2}" destId="{E7D1B615-A204-4C93-9469-8081AB4CAD0A}" srcOrd="2" destOrd="0" parTransId="{D6248A40-51A5-4FD1-8397-1499A47D4F78}" sibTransId="{B8334BEB-8F12-46BF-B0C4-2AA72626063B}"/>
    <dgm:cxn modelId="{888EFA07-B55A-47D2-8C5F-C278A86BA207}" srcId="{E7D1B615-A204-4C93-9469-8081AB4CAD0A}" destId="{9FEC8657-F018-4BDA-88D4-75948C5FC3D0}" srcOrd="0" destOrd="0" parTransId="{ABE913A7-35F7-4EAF-BA03-B236B6AEB2EF}" sibTransId="{C36C9E5B-5AC5-4F64-918C-9C1BF3C7BFA8}"/>
    <dgm:cxn modelId="{9CF7E613-9FD2-40F2-8923-B95C5CB557A0}" type="presOf" srcId="{FD65A8E0-B93D-4946-B4D2-E798D158A416}" destId="{D0744B18-5A01-4D48-A20F-29396CB977FE}" srcOrd="0" destOrd="0" presId="urn:microsoft.com/office/officeart/2011/layout/TabList"/>
    <dgm:cxn modelId="{356FD51C-2A64-4A0C-B2B5-74877270F8A5}" srcId="{FD65A8E0-B93D-4946-B4D2-E798D158A416}" destId="{DA2EAA17-EACE-4AC6-BB78-EC5A4FCAF8FA}" srcOrd="0" destOrd="0" parTransId="{2BDECB45-1252-40F4-9AC1-155C9159E185}" sibTransId="{5A7919D0-4AA5-4DB5-8073-EFC219A5127A}"/>
    <dgm:cxn modelId="{FF552E1D-9934-4B13-8A86-E4BD304BE413}" type="presOf" srcId="{23F80E22-63B4-4707-A00A-81BDE638233D}" destId="{DFA258FC-805B-4B7A-A72D-2E303F589CF1}" srcOrd="0" destOrd="0" presId="urn:microsoft.com/office/officeart/2011/layout/TabList"/>
    <dgm:cxn modelId="{3276E827-1F8C-403C-B16E-6F186540626A}" type="presOf" srcId="{DA2EAA17-EACE-4AC6-BB78-EC5A4FCAF8FA}" destId="{84B4922E-7DA9-44F5-9093-19FAECEA8B15}" srcOrd="0" destOrd="0" presId="urn:microsoft.com/office/officeart/2011/layout/TabList"/>
    <dgm:cxn modelId="{92996C29-0BC8-4EAF-9410-69685A6D7284}" type="presOf" srcId="{1DF1B862-DC81-4431-B1BD-F1F65F58B41F}" destId="{6A8B5D4B-9995-47B1-A523-D400868AADC2}" srcOrd="0" destOrd="0" presId="urn:microsoft.com/office/officeart/2011/layout/TabList"/>
    <dgm:cxn modelId="{FEE5EE5F-7EC7-42FC-A06A-02ADB44434B6}" type="presOf" srcId="{9FEC8657-F018-4BDA-88D4-75948C5FC3D0}" destId="{AA3241B2-C2AD-46A0-A05B-C5D16253F97D}" srcOrd="0" destOrd="0" presId="urn:microsoft.com/office/officeart/2011/layout/TabList"/>
    <dgm:cxn modelId="{FE054272-DEDC-484D-8C7E-D5677A0C592C}" type="presOf" srcId="{CA0FDEA1-035C-4F37-8044-312FB794FED8}" destId="{083A8542-855C-46CE-900F-753DDC707614}" srcOrd="0" destOrd="0" presId="urn:microsoft.com/office/officeart/2011/layout/TabList"/>
    <dgm:cxn modelId="{7AC34A7A-CF28-4297-9546-A178B6900589}" srcId="{7B59B506-7592-400B-8079-B7246B127A72}" destId="{23F80E22-63B4-4707-A00A-81BDE638233D}" srcOrd="1" destOrd="0" parTransId="{681E0CB7-693A-48BE-B7B8-EFA02B345EBC}" sibTransId="{46914D01-6019-4B89-9726-D695DEB47574}"/>
    <dgm:cxn modelId="{D83B2B7D-5389-4623-A0BD-D338365ACB97}" srcId="{6DB04B0E-D921-4627-A53B-8FB812EE8EB2}" destId="{7B59B506-7592-400B-8079-B7246B127A72}" srcOrd="1" destOrd="0" parTransId="{9E82966F-4F88-4E6B-9EEB-41630C1D84AF}" sibTransId="{43113CEF-C73A-4540-8228-D9AA81AEADB1}"/>
    <dgm:cxn modelId="{60501386-2C70-48B9-9597-15B0FEB4634B}" srcId="{6DB04B0E-D921-4627-A53B-8FB812EE8EB2}" destId="{FD65A8E0-B93D-4946-B4D2-E798D158A416}" srcOrd="0" destOrd="0" parTransId="{10241AFC-22B2-4155-9095-1854A83FA3C4}" sibTransId="{B2CEA572-C4F7-4A2C-828A-EB0BF4A6D69D}"/>
    <dgm:cxn modelId="{BA671986-62EF-4CDF-8889-9188802B0465}" srcId="{FD65A8E0-B93D-4946-B4D2-E798D158A416}" destId="{1DF1B862-DC81-4431-B1BD-F1F65F58B41F}" srcOrd="1" destOrd="0" parTransId="{D6BC078E-7335-4F07-B682-2D31A1056980}" sibTransId="{777AC1A0-511B-4AB3-B8D8-F1DD1BAC13C9}"/>
    <dgm:cxn modelId="{C94CF3AE-8885-4711-A6A6-4F5DF372F3E3}" type="presOf" srcId="{7B59B506-7592-400B-8079-B7246B127A72}" destId="{7B4CFB1E-EFAA-49FF-92F5-C9F9A1A43B16}" srcOrd="0" destOrd="0" presId="urn:microsoft.com/office/officeart/2011/layout/TabList"/>
    <dgm:cxn modelId="{7C06F9CA-4AFE-44CC-8D79-293249D0C225}" srcId="{7B59B506-7592-400B-8079-B7246B127A72}" destId="{CA0FDEA1-035C-4F37-8044-312FB794FED8}" srcOrd="0" destOrd="0" parTransId="{C434E76E-78FE-4DE6-91B9-1F6DD792E1D0}" sibTransId="{866A8C05-6F98-4065-8403-DAC95AEEBDE4}"/>
    <dgm:cxn modelId="{3F5B26E1-504A-4348-B670-B6A70171F76F}" type="presOf" srcId="{E7D1B615-A204-4C93-9469-8081AB4CAD0A}" destId="{01F8A6ED-E4C2-4ED6-B2BC-5D56EB21F21D}" srcOrd="0" destOrd="0" presId="urn:microsoft.com/office/officeart/2011/layout/TabList"/>
    <dgm:cxn modelId="{7CD1D817-A44F-4BEA-83E9-CBEE8AF526C3}" type="presParOf" srcId="{AB32B770-FB77-4062-A3B8-5F25DC3E32C0}" destId="{68F71C7C-DDB8-4BC2-AD9F-4C8309078FE0}" srcOrd="0" destOrd="0" presId="urn:microsoft.com/office/officeart/2011/layout/TabList"/>
    <dgm:cxn modelId="{A434D6AF-B962-40A8-B095-57B622C26EBB}" type="presParOf" srcId="{68F71C7C-DDB8-4BC2-AD9F-4C8309078FE0}" destId="{84B4922E-7DA9-44F5-9093-19FAECEA8B15}" srcOrd="0" destOrd="0" presId="urn:microsoft.com/office/officeart/2011/layout/TabList"/>
    <dgm:cxn modelId="{7BD6BE00-5C56-43DF-B31D-8261AEDD31D6}" type="presParOf" srcId="{68F71C7C-DDB8-4BC2-AD9F-4C8309078FE0}" destId="{D0744B18-5A01-4D48-A20F-29396CB977FE}" srcOrd="1" destOrd="0" presId="urn:microsoft.com/office/officeart/2011/layout/TabList"/>
    <dgm:cxn modelId="{BF631C2F-2EDD-422A-8474-07824D581EAF}" type="presParOf" srcId="{68F71C7C-DDB8-4BC2-AD9F-4C8309078FE0}" destId="{E15EB956-5644-4CD5-B7BB-001F1E30D869}" srcOrd="2" destOrd="0" presId="urn:microsoft.com/office/officeart/2011/layout/TabList"/>
    <dgm:cxn modelId="{A7384B63-8E67-4D7B-82AC-A1C35E17C93E}" type="presParOf" srcId="{AB32B770-FB77-4062-A3B8-5F25DC3E32C0}" destId="{6A8B5D4B-9995-47B1-A523-D400868AADC2}" srcOrd="1" destOrd="0" presId="urn:microsoft.com/office/officeart/2011/layout/TabList"/>
    <dgm:cxn modelId="{411474FD-08D5-4A3B-9EBB-8606CDFEAD58}" type="presParOf" srcId="{AB32B770-FB77-4062-A3B8-5F25DC3E32C0}" destId="{A33685FE-F2F4-4F41-B0AC-81FB4340791C}" srcOrd="2" destOrd="0" presId="urn:microsoft.com/office/officeart/2011/layout/TabList"/>
    <dgm:cxn modelId="{03E66367-9A4B-4D38-881D-0AD40967E2D6}" type="presParOf" srcId="{AB32B770-FB77-4062-A3B8-5F25DC3E32C0}" destId="{AC476956-0BED-4607-9C0D-82178F6BC34B}" srcOrd="3" destOrd="0" presId="urn:microsoft.com/office/officeart/2011/layout/TabList"/>
    <dgm:cxn modelId="{C60B0F21-11BD-4D8C-8C27-3C53F882A799}" type="presParOf" srcId="{AC476956-0BED-4607-9C0D-82178F6BC34B}" destId="{083A8542-855C-46CE-900F-753DDC707614}" srcOrd="0" destOrd="0" presId="urn:microsoft.com/office/officeart/2011/layout/TabList"/>
    <dgm:cxn modelId="{BAAC656D-6E5B-41E6-B0A3-1FA52BB77CAE}" type="presParOf" srcId="{AC476956-0BED-4607-9C0D-82178F6BC34B}" destId="{7B4CFB1E-EFAA-49FF-92F5-C9F9A1A43B16}" srcOrd="1" destOrd="0" presId="urn:microsoft.com/office/officeart/2011/layout/TabList"/>
    <dgm:cxn modelId="{46C85E1C-CADE-41A2-B2AA-A478EFB74895}" type="presParOf" srcId="{AC476956-0BED-4607-9C0D-82178F6BC34B}" destId="{9371BD59-E788-4FE7-8BF5-19E969F2C64E}" srcOrd="2" destOrd="0" presId="urn:microsoft.com/office/officeart/2011/layout/TabList"/>
    <dgm:cxn modelId="{7EB1DE44-8139-440B-A812-9AD613A8AC62}" type="presParOf" srcId="{AB32B770-FB77-4062-A3B8-5F25DC3E32C0}" destId="{DFA258FC-805B-4B7A-A72D-2E303F589CF1}" srcOrd="4" destOrd="0" presId="urn:microsoft.com/office/officeart/2011/layout/TabList"/>
    <dgm:cxn modelId="{C82C9407-9049-4599-9090-1CAD1E085706}" type="presParOf" srcId="{AB32B770-FB77-4062-A3B8-5F25DC3E32C0}" destId="{AD49B4DC-3E32-4059-BFC1-B3FE9CD176F0}" srcOrd="5" destOrd="0" presId="urn:microsoft.com/office/officeart/2011/layout/TabList"/>
    <dgm:cxn modelId="{3709AF9C-9986-4222-A317-0A8B82DF5B0C}" type="presParOf" srcId="{AB32B770-FB77-4062-A3B8-5F25DC3E32C0}" destId="{9025F14B-7089-4912-A47C-76ACBF214027}" srcOrd="6" destOrd="0" presId="urn:microsoft.com/office/officeart/2011/layout/TabList"/>
    <dgm:cxn modelId="{6DEC5A0A-45B7-44D4-8F7D-42234FF503F2}" type="presParOf" srcId="{9025F14B-7089-4912-A47C-76ACBF214027}" destId="{AA3241B2-C2AD-46A0-A05B-C5D16253F97D}" srcOrd="0" destOrd="0" presId="urn:microsoft.com/office/officeart/2011/layout/TabList"/>
    <dgm:cxn modelId="{143A3A13-F866-4520-A498-1B06E833704C}" type="presParOf" srcId="{9025F14B-7089-4912-A47C-76ACBF214027}" destId="{01F8A6ED-E4C2-4ED6-B2BC-5D56EB21F21D}" srcOrd="1" destOrd="0" presId="urn:microsoft.com/office/officeart/2011/layout/TabList"/>
    <dgm:cxn modelId="{C055992C-B057-4A1B-A375-BCB76FBD114F}" type="presParOf" srcId="{9025F14B-7089-4912-A47C-76ACBF214027}" destId="{36F8DAF3-4B57-4E2F-9C8F-0D6CC06FC990}" srcOrd="2"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F8DAF3-4B57-4E2F-9C8F-0D6CC06FC990}">
      <dsp:nvSpPr>
        <dsp:cNvPr id="0" name=""/>
        <dsp:cNvSpPr/>
      </dsp:nvSpPr>
      <dsp:spPr>
        <a:xfrm>
          <a:off x="0" y="4436174"/>
          <a:ext cx="979308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71BD59-E788-4FE7-8BF5-19E969F2C64E}">
      <dsp:nvSpPr>
        <dsp:cNvPr id="0" name=""/>
        <dsp:cNvSpPr/>
      </dsp:nvSpPr>
      <dsp:spPr>
        <a:xfrm>
          <a:off x="0" y="2530870"/>
          <a:ext cx="979308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5EB956-5644-4CD5-B7BB-001F1E30D869}">
      <dsp:nvSpPr>
        <dsp:cNvPr id="0" name=""/>
        <dsp:cNvSpPr/>
      </dsp:nvSpPr>
      <dsp:spPr>
        <a:xfrm>
          <a:off x="0" y="625565"/>
          <a:ext cx="9793088"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4922E-7DA9-44F5-9093-19FAECEA8B15}">
      <dsp:nvSpPr>
        <dsp:cNvPr id="0" name=""/>
        <dsp:cNvSpPr/>
      </dsp:nvSpPr>
      <dsp:spPr>
        <a:xfrm>
          <a:off x="2546202" y="937"/>
          <a:ext cx="7246885" cy="62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dirty="0"/>
            <a:t>This operating model is the normal operation of </a:t>
          </a:r>
          <a:r>
            <a:rPr lang="en-US" sz="1400" kern="1200" dirty="0" err="1"/>
            <a:t>kubernetes</a:t>
          </a:r>
          <a:r>
            <a:rPr lang="en-US" sz="1400" kern="1200" dirty="0"/>
            <a:t> with a provisioning of pods with a certain power which makes it possible to manage the financial aspect quite precisely. Scaling can be automatic or manual via AKS node metrics.- The cost is by minutes.</a:t>
          </a:r>
        </a:p>
      </dsp:txBody>
      <dsp:txXfrm>
        <a:off x="2546202" y="937"/>
        <a:ext cx="7246885" cy="624628"/>
      </dsp:txXfrm>
    </dsp:sp>
    <dsp:sp modelId="{D0744B18-5A01-4D48-A20F-29396CB977FE}">
      <dsp:nvSpPr>
        <dsp:cNvPr id="0" name=""/>
        <dsp:cNvSpPr/>
      </dsp:nvSpPr>
      <dsp:spPr>
        <a:xfrm>
          <a:off x="0" y="937"/>
          <a:ext cx="2546202" cy="62462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fr-FR" sz="2200" kern="1200" dirty="0"/>
            <a:t>AKS</a:t>
          </a:r>
        </a:p>
      </dsp:txBody>
      <dsp:txXfrm>
        <a:off x="30497" y="31434"/>
        <a:ext cx="2485208" cy="594131"/>
      </dsp:txXfrm>
    </dsp:sp>
    <dsp:sp modelId="{6A8B5D4B-9995-47B1-A523-D400868AADC2}">
      <dsp:nvSpPr>
        <dsp:cNvPr id="0" name=""/>
        <dsp:cNvSpPr/>
      </dsp:nvSpPr>
      <dsp:spPr>
        <a:xfrm>
          <a:off x="0" y="625565"/>
          <a:ext cx="9793088" cy="124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dsp:txBody>
      <dsp:txXfrm>
        <a:off x="0" y="625565"/>
        <a:ext cx="9793088" cy="1249444"/>
      </dsp:txXfrm>
    </dsp:sp>
    <dsp:sp modelId="{083A8542-855C-46CE-900F-753DDC707614}">
      <dsp:nvSpPr>
        <dsp:cNvPr id="0" name=""/>
        <dsp:cNvSpPr/>
      </dsp:nvSpPr>
      <dsp:spPr>
        <a:xfrm>
          <a:off x="2546202" y="1906241"/>
          <a:ext cx="7246885" cy="62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kern="1200" dirty="0"/>
            <a:t>This model is a little different from the first, there is at least one worker node but also virtual pod management that looks a bit like serverless with provisioning via Containers Instances. The cost is by seconds.</a:t>
          </a:r>
        </a:p>
      </dsp:txBody>
      <dsp:txXfrm>
        <a:off x="2546202" y="1906241"/>
        <a:ext cx="7246885" cy="624628"/>
      </dsp:txXfrm>
    </dsp:sp>
    <dsp:sp modelId="{7B4CFB1E-EFAA-49FF-92F5-C9F9A1A43B16}">
      <dsp:nvSpPr>
        <dsp:cNvPr id="0" name=""/>
        <dsp:cNvSpPr/>
      </dsp:nvSpPr>
      <dsp:spPr>
        <a:xfrm>
          <a:off x="0" y="1948616"/>
          <a:ext cx="2546202" cy="62462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977900">
            <a:lnSpc>
              <a:spcPct val="90000"/>
            </a:lnSpc>
            <a:spcBef>
              <a:spcPct val="0"/>
            </a:spcBef>
            <a:spcAft>
              <a:spcPct val="35000"/>
            </a:spcAft>
            <a:buNone/>
          </a:pPr>
          <a:r>
            <a:rPr lang="fr-FR" sz="2200" kern="1200" dirty="0"/>
            <a:t>AKS </a:t>
          </a:r>
          <a:r>
            <a:rPr lang="fr-FR" sz="2200" kern="1200" dirty="0" err="1"/>
            <a:t>Virtuals</a:t>
          </a:r>
          <a:r>
            <a:rPr lang="fr-FR" sz="2200" kern="1200" dirty="0"/>
            <a:t> </a:t>
          </a:r>
          <a:r>
            <a:rPr lang="fr-FR" sz="2200" kern="1200" dirty="0" err="1"/>
            <a:t>nodes</a:t>
          </a:r>
          <a:endParaRPr lang="fr-FR" sz="2200" kern="1200" dirty="0"/>
        </a:p>
      </dsp:txBody>
      <dsp:txXfrm>
        <a:off x="30497" y="1979113"/>
        <a:ext cx="2485208" cy="594131"/>
      </dsp:txXfrm>
    </dsp:sp>
    <dsp:sp modelId="{DFA258FC-805B-4B7A-A72D-2E303F589CF1}">
      <dsp:nvSpPr>
        <dsp:cNvPr id="0" name=""/>
        <dsp:cNvSpPr/>
      </dsp:nvSpPr>
      <dsp:spPr>
        <a:xfrm>
          <a:off x="0" y="2530870"/>
          <a:ext cx="9793088" cy="1249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p>
      </dsp:txBody>
      <dsp:txXfrm>
        <a:off x="0" y="2530870"/>
        <a:ext cx="9793088" cy="1249444"/>
      </dsp:txXfrm>
    </dsp:sp>
    <dsp:sp modelId="{AA3241B2-C2AD-46A0-A05B-C5D16253F97D}">
      <dsp:nvSpPr>
        <dsp:cNvPr id="0" name=""/>
        <dsp:cNvSpPr/>
      </dsp:nvSpPr>
      <dsp:spPr>
        <a:xfrm>
          <a:off x="2546202" y="3811546"/>
          <a:ext cx="7246885" cy="62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b="0" i="0" kern="1200" dirty="0"/>
            <a:t>Scenarios such as batch processing and machine learning often do not require guaranteed, on-demand compute availability. With Azure Spot, you can leverage lower-cost compute.</a:t>
          </a:r>
          <a:endParaRPr lang="en-US" sz="1400" kern="1200" dirty="0"/>
        </a:p>
      </dsp:txBody>
      <dsp:txXfrm>
        <a:off x="2546202" y="3811546"/>
        <a:ext cx="7246885" cy="624628"/>
      </dsp:txXfrm>
    </dsp:sp>
    <dsp:sp modelId="{01F8A6ED-E4C2-4ED6-B2BC-5D56EB21F21D}">
      <dsp:nvSpPr>
        <dsp:cNvPr id="0" name=""/>
        <dsp:cNvSpPr/>
      </dsp:nvSpPr>
      <dsp:spPr>
        <a:xfrm>
          <a:off x="0" y="3811546"/>
          <a:ext cx="2546202" cy="62462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dirty="0"/>
            <a:t>AKS Spot</a:t>
          </a:r>
        </a:p>
      </dsp:txBody>
      <dsp:txXfrm>
        <a:off x="30497" y="3842043"/>
        <a:ext cx="2485208" cy="594131"/>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29/09/2022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z="900" dirty="0"/>
              <a:t>AZURE | Ecole by CAP AZURE #1 | </a:t>
            </a:r>
            <a:r>
              <a:rPr lang="en-US" sz="900" dirty="0" err="1"/>
              <a:t>Octobre</a:t>
            </a:r>
            <a:r>
              <a:rPr lang="en-US" sz="900" dirty="0"/>
              <a:t> 2022</a:t>
            </a:r>
            <a:endParaRPr lang="pt-PT" sz="900" dirty="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‹N°›</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29/09/2022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r>
              <a:rPr lang="en-US"/>
              <a:t>AZURE | Ecole by CAP AZURE #1 | Octobre 2022</a:t>
            </a:r>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‹N°›</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
        <p:nvSpPr>
          <p:cNvPr id="5" name="Espace réservé du pied de page 4">
            <a:extLst>
              <a:ext uri="{FF2B5EF4-FFF2-40B4-BE49-F238E27FC236}">
                <a16:creationId xmlns:a16="http://schemas.microsoft.com/office/drawing/2014/main" id="{6B4CAFEA-F213-BD1D-043D-FDD97BD98611}"/>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10</a:t>
            </a:fld>
            <a:endParaRPr lang="pt-BR"/>
          </a:p>
        </p:txBody>
      </p:sp>
      <p:sp>
        <p:nvSpPr>
          <p:cNvPr id="5" name="Espace réservé du pied de page 4">
            <a:extLst>
              <a:ext uri="{FF2B5EF4-FFF2-40B4-BE49-F238E27FC236}">
                <a16:creationId xmlns:a16="http://schemas.microsoft.com/office/drawing/2014/main" id="{AADD9BC9-682B-F3DA-4134-9175DB2B5739}"/>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405089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9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
        <p:nvSpPr>
          <p:cNvPr id="5" name="Espace réservé du pied de page 4">
            <a:extLst>
              <a:ext uri="{FF2B5EF4-FFF2-40B4-BE49-F238E27FC236}">
                <a16:creationId xmlns:a16="http://schemas.microsoft.com/office/drawing/2014/main" id="{FCBA4788-D311-218B-8D2F-FCE0D16F1919}"/>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2578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12</a:t>
            </a:fld>
            <a:endParaRPr lang="pt-BR"/>
          </a:p>
        </p:txBody>
      </p:sp>
      <p:sp>
        <p:nvSpPr>
          <p:cNvPr id="5" name="Espace réservé du pied de page 4">
            <a:extLst>
              <a:ext uri="{FF2B5EF4-FFF2-40B4-BE49-F238E27FC236}">
                <a16:creationId xmlns:a16="http://schemas.microsoft.com/office/drawing/2014/main" id="{87FCDCFF-8CC9-0CEB-2BA5-506905E70FF7}"/>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95389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13</a:t>
            </a:fld>
            <a:endParaRPr lang="pt-BR"/>
          </a:p>
        </p:txBody>
      </p:sp>
      <p:sp>
        <p:nvSpPr>
          <p:cNvPr id="5" name="Espace réservé du pied de page 4">
            <a:extLst>
              <a:ext uri="{FF2B5EF4-FFF2-40B4-BE49-F238E27FC236}">
                <a16:creationId xmlns:a16="http://schemas.microsoft.com/office/drawing/2014/main" id="{B48428C1-2A5A-17B8-802C-5F10D376969F}"/>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69947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
        <p:nvSpPr>
          <p:cNvPr id="5" name="Espace réservé du pied de page 4">
            <a:extLst>
              <a:ext uri="{FF2B5EF4-FFF2-40B4-BE49-F238E27FC236}">
                <a16:creationId xmlns:a16="http://schemas.microsoft.com/office/drawing/2014/main" id="{27387FED-2E91-BA86-2FA9-49D647351550}"/>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99042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sz="8800" b="0" i="0" dirty="0">
                <a:solidFill>
                  <a:srgbClr val="333333"/>
                </a:solidFill>
                <a:effectLst/>
                <a:latin typeface="AmazonEmber"/>
              </a:rPr>
            </a:br>
            <a:r>
              <a:rPr lang="fr-FR" sz="8800" b="0" i="0" dirty="0" err="1">
                <a:solidFill>
                  <a:srgbClr val="333333"/>
                </a:solidFill>
                <a:effectLst/>
                <a:latin typeface="AmazonEmber"/>
              </a:rPr>
              <a:t>eventbridge</a:t>
            </a:r>
            <a:r>
              <a:rPr lang="fr-FR" sz="8800" b="0" i="0" dirty="0">
                <a:solidFill>
                  <a:srgbClr val="333333"/>
                </a:solidFill>
                <a:effectLst/>
                <a:latin typeface="AmazonEmber"/>
              </a:rPr>
              <a:t>, </a:t>
            </a:r>
            <a:r>
              <a:rPr lang="fr-FR" sz="8800" b="0" i="0" dirty="0" err="1">
                <a:solidFill>
                  <a:srgbClr val="333333"/>
                </a:solidFill>
                <a:effectLst/>
                <a:latin typeface="AmazonEmber"/>
              </a:rPr>
              <a:t>cloudtrail</a:t>
            </a:r>
            <a:r>
              <a:rPr lang="fr-FR" sz="8800" b="0" i="0" dirty="0">
                <a:solidFill>
                  <a:srgbClr val="333333"/>
                </a:solidFill>
                <a:effectLst/>
                <a:latin typeface="AmazonEmber"/>
              </a:rPr>
              <a:t>…</a:t>
            </a:r>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15</a:t>
            </a:fld>
            <a:endParaRPr lang="pt-BR"/>
          </a:p>
        </p:txBody>
      </p:sp>
      <p:sp>
        <p:nvSpPr>
          <p:cNvPr id="5" name="Espace réservé du pied de page 4">
            <a:extLst>
              <a:ext uri="{FF2B5EF4-FFF2-40B4-BE49-F238E27FC236}">
                <a16:creationId xmlns:a16="http://schemas.microsoft.com/office/drawing/2014/main" id="{DE42DF1F-2853-2E0F-B66F-A61AE70D8A03}"/>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4015255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16</a:t>
            </a:fld>
            <a:endParaRPr lang="pt-BR"/>
          </a:p>
        </p:txBody>
      </p:sp>
      <p:sp>
        <p:nvSpPr>
          <p:cNvPr id="5" name="Espace réservé du pied de page 4">
            <a:extLst>
              <a:ext uri="{FF2B5EF4-FFF2-40B4-BE49-F238E27FC236}">
                <a16:creationId xmlns:a16="http://schemas.microsoft.com/office/drawing/2014/main" id="{03AAB0BE-8624-CE4F-1BC1-DCBD3414D99D}"/>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7594271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
        <p:nvSpPr>
          <p:cNvPr id="5" name="Espace réservé du pied de page 4">
            <a:extLst>
              <a:ext uri="{FF2B5EF4-FFF2-40B4-BE49-F238E27FC236}">
                <a16:creationId xmlns:a16="http://schemas.microsoft.com/office/drawing/2014/main" id="{0DA126EB-D7A4-FEE7-E38C-119A95CFB24C}"/>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2101025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
        <p:nvSpPr>
          <p:cNvPr id="5" name="Espace réservé du pied de page 4">
            <a:extLst>
              <a:ext uri="{FF2B5EF4-FFF2-40B4-BE49-F238E27FC236}">
                <a16:creationId xmlns:a16="http://schemas.microsoft.com/office/drawing/2014/main" id="{49A9AE4D-9A65-57B9-A00C-A56831502CA2}"/>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7656551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19</a:t>
            </a:fld>
            <a:endParaRPr lang="pt-BR"/>
          </a:p>
        </p:txBody>
      </p:sp>
      <p:sp>
        <p:nvSpPr>
          <p:cNvPr id="5" name="Espace réservé du pied de page 4">
            <a:extLst>
              <a:ext uri="{FF2B5EF4-FFF2-40B4-BE49-F238E27FC236}">
                <a16:creationId xmlns:a16="http://schemas.microsoft.com/office/drawing/2014/main" id="{95899049-44B5-B429-EAE6-AC36011E7144}"/>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14023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
        <p:nvSpPr>
          <p:cNvPr id="5" name="Espace réservé du pied de page 4">
            <a:extLst>
              <a:ext uri="{FF2B5EF4-FFF2-40B4-BE49-F238E27FC236}">
                <a16:creationId xmlns:a16="http://schemas.microsoft.com/office/drawing/2014/main" id="{12BEC8DE-BBFE-D868-156F-52DAE8BA9491}"/>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51921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
        <p:nvSpPr>
          <p:cNvPr id="5" name="Espace réservé du pied de page 4">
            <a:extLst>
              <a:ext uri="{FF2B5EF4-FFF2-40B4-BE49-F238E27FC236}">
                <a16:creationId xmlns:a16="http://schemas.microsoft.com/office/drawing/2014/main" id="{63A6932F-6DB2-1795-E48E-1985BE7ACCFC}"/>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6010523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
        <p:nvSpPr>
          <p:cNvPr id="5" name="Espace réservé du pied de page 4">
            <a:extLst>
              <a:ext uri="{FF2B5EF4-FFF2-40B4-BE49-F238E27FC236}">
                <a16:creationId xmlns:a16="http://schemas.microsoft.com/office/drawing/2014/main" id="{C4DE19F6-74F4-D6C8-4BEB-B2700975A15A}"/>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
        <p:nvSpPr>
          <p:cNvPr id="5" name="Espace réservé du pied de page 4">
            <a:extLst>
              <a:ext uri="{FF2B5EF4-FFF2-40B4-BE49-F238E27FC236}">
                <a16:creationId xmlns:a16="http://schemas.microsoft.com/office/drawing/2014/main" id="{A31E9008-E381-39AF-8465-F3D7F708744D}"/>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413845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
        <p:nvSpPr>
          <p:cNvPr id="5" name="Espace réservé du pied de page 4">
            <a:extLst>
              <a:ext uri="{FF2B5EF4-FFF2-40B4-BE49-F238E27FC236}">
                <a16:creationId xmlns:a16="http://schemas.microsoft.com/office/drawing/2014/main" id="{C7354C81-473F-CCA1-ADAF-08BE9708AB9F}"/>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36070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
        <p:nvSpPr>
          <p:cNvPr id="5" name="Espace réservé du pied de page 4">
            <a:extLst>
              <a:ext uri="{FF2B5EF4-FFF2-40B4-BE49-F238E27FC236}">
                <a16:creationId xmlns:a16="http://schemas.microsoft.com/office/drawing/2014/main" id="{18D7D01B-8494-6F36-6244-2640370ACB94}"/>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8902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
        <p:nvSpPr>
          <p:cNvPr id="5" name="Espace réservé du pied de page 4">
            <a:extLst>
              <a:ext uri="{FF2B5EF4-FFF2-40B4-BE49-F238E27FC236}">
                <a16:creationId xmlns:a16="http://schemas.microsoft.com/office/drawing/2014/main" id="{0158D21C-D4BC-1542-94C9-0671F85FCBA0}"/>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246384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1" i="0" dirty="0">
              <a:solidFill>
                <a:srgbClr val="22222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
        <p:nvSpPr>
          <p:cNvPr id="5" name="Espace réservé du pied de page 4">
            <a:extLst>
              <a:ext uri="{FF2B5EF4-FFF2-40B4-BE49-F238E27FC236}">
                <a16:creationId xmlns:a16="http://schemas.microsoft.com/office/drawing/2014/main" id="{4FC838E7-C40F-C4E6-7E55-9E5E0182FB0D}"/>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446520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8</a:t>
            </a:fld>
            <a:endParaRPr lang="pt-BR"/>
          </a:p>
        </p:txBody>
      </p:sp>
      <p:sp>
        <p:nvSpPr>
          <p:cNvPr id="5" name="Espace réservé du pied de page 4">
            <a:extLst>
              <a:ext uri="{FF2B5EF4-FFF2-40B4-BE49-F238E27FC236}">
                <a16:creationId xmlns:a16="http://schemas.microsoft.com/office/drawing/2014/main" id="{1804BDEB-0333-EAC2-A9B9-89E4F13A6693}"/>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305154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9</a:t>
            </a:fld>
            <a:endParaRPr lang="pt-BR"/>
          </a:p>
        </p:txBody>
      </p:sp>
      <p:sp>
        <p:nvSpPr>
          <p:cNvPr id="5" name="Espace réservé du pied de page 4">
            <a:extLst>
              <a:ext uri="{FF2B5EF4-FFF2-40B4-BE49-F238E27FC236}">
                <a16:creationId xmlns:a16="http://schemas.microsoft.com/office/drawing/2014/main" id="{B42EDF6C-BED8-32F8-0BD5-D51F0C66D0D3}"/>
              </a:ext>
            </a:extLst>
          </p:cNvPr>
          <p:cNvSpPr>
            <a:spLocks noGrp="1"/>
          </p:cNvSpPr>
          <p:nvPr>
            <p:ph type="ftr" sz="quarter" idx="4"/>
          </p:nvPr>
        </p:nvSpPr>
        <p:spPr/>
        <p:txBody>
          <a:bodyPr/>
          <a:lstStyle/>
          <a:p>
            <a:r>
              <a:rPr lang="en-US"/>
              <a:t>AZURE | Ecole by CAP AZURE #1 | Octobre 2022</a:t>
            </a:r>
            <a:endParaRPr lang="pt-BR"/>
          </a:p>
        </p:txBody>
      </p:sp>
    </p:spTree>
    <p:extLst>
      <p:ext uri="{BB962C8B-B14F-4D97-AF65-F5344CB8AC3E}">
        <p14:creationId xmlns:p14="http://schemas.microsoft.com/office/powerpoint/2010/main" val="3385451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sposition personnalisé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10032437" y="491074"/>
            <a:ext cx="2159563"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grpSp>
        <p:nvGrpSpPr>
          <p:cNvPr id="36" name="Groupe 35">
            <a:extLst>
              <a:ext uri="{FF2B5EF4-FFF2-40B4-BE49-F238E27FC236}">
                <a16:creationId xmlns:a16="http://schemas.microsoft.com/office/drawing/2014/main" id="{7F9D2791-B173-42B3-B2B4-C8C41545D0A3}"/>
              </a:ext>
            </a:extLst>
          </p:cNvPr>
          <p:cNvGrpSpPr/>
          <p:nvPr userDrawn="1"/>
        </p:nvGrpSpPr>
        <p:grpSpPr>
          <a:xfrm>
            <a:off x="11318617" y="170118"/>
            <a:ext cx="559248" cy="466786"/>
            <a:chOff x="11501102" y="171573"/>
            <a:chExt cx="419436" cy="388988"/>
          </a:xfrm>
        </p:grpSpPr>
        <p:sp>
          <p:nvSpPr>
            <p:cNvPr id="37" name="Freeform 13">
              <a:extLst>
                <a:ext uri="{FF2B5EF4-FFF2-40B4-BE49-F238E27FC236}">
                  <a16:creationId xmlns:a16="http://schemas.microsoft.com/office/drawing/2014/main" id="{61D9E28F-F43B-4327-A203-35257E9B0F4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2160"/>
            </a:p>
          </p:txBody>
        </p:sp>
        <p:sp>
          <p:nvSpPr>
            <p:cNvPr id="38" name="Freeform 14">
              <a:extLst>
                <a:ext uri="{FF2B5EF4-FFF2-40B4-BE49-F238E27FC236}">
                  <a16:creationId xmlns:a16="http://schemas.microsoft.com/office/drawing/2014/main" id="{C84D125B-2383-4B68-9682-68F77F5BC54C}"/>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2160"/>
            </a:p>
          </p:txBody>
        </p:sp>
      </p:grpSp>
      <p:sp>
        <p:nvSpPr>
          <p:cNvPr id="7" name="Rectangle 6">
            <a:extLst>
              <a:ext uri="{FF2B5EF4-FFF2-40B4-BE49-F238E27FC236}">
                <a16:creationId xmlns:a16="http://schemas.microsoft.com/office/drawing/2014/main" id="{CC552D96-F524-489B-BBE0-797957FCCDF4}"/>
              </a:ext>
            </a:extLst>
          </p:cNvPr>
          <p:cNvSpPr/>
          <p:nvPr userDrawn="1"/>
        </p:nvSpPr>
        <p:spPr>
          <a:xfrm>
            <a:off x="-168696" y="0"/>
            <a:ext cx="3239738" cy="6858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fr-FR" sz="2160"/>
          </a:p>
        </p:txBody>
      </p:sp>
      <p:sp>
        <p:nvSpPr>
          <p:cNvPr id="8" name="Text Placeholder 7">
            <a:extLst>
              <a:ext uri="{FF2B5EF4-FFF2-40B4-BE49-F238E27FC236}">
                <a16:creationId xmlns:a16="http://schemas.microsoft.com/office/drawing/2014/main" id="{329E8B26-ECF1-4206-AAFB-17D021049808}"/>
              </a:ext>
            </a:extLst>
          </p:cNvPr>
          <p:cNvSpPr txBox="1">
            <a:spLocks/>
          </p:cNvSpPr>
          <p:nvPr userDrawn="1"/>
        </p:nvSpPr>
        <p:spPr>
          <a:xfrm>
            <a:off x="3261814" y="6639355"/>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fr-FR" sz="900" b="1" dirty="0">
                <a:solidFill>
                  <a:schemeClr val="tx1">
                    <a:lumMod val="65000"/>
                    <a:lumOff val="35000"/>
                  </a:schemeClr>
                </a:solidFill>
              </a:rPr>
              <a:t>Cloud Infrastructure Services France </a:t>
            </a:r>
            <a:r>
              <a:rPr lang="en-US" sz="900" dirty="0">
                <a:solidFill>
                  <a:schemeClr val="tx1">
                    <a:lumMod val="65000"/>
                    <a:lumOff val="35000"/>
                  </a:schemeClr>
                </a:solidFill>
              </a:rPr>
              <a:t>| Projects &amp; Consulting</a:t>
            </a:r>
          </a:p>
        </p:txBody>
      </p:sp>
      <p:sp>
        <p:nvSpPr>
          <p:cNvPr id="2" name="Rectangle 1">
            <a:extLst>
              <a:ext uri="{FF2B5EF4-FFF2-40B4-BE49-F238E27FC236}">
                <a16:creationId xmlns:a16="http://schemas.microsoft.com/office/drawing/2014/main" id="{2EF0118A-D5EE-4BCC-B452-7726C28BC373}"/>
              </a:ext>
            </a:extLst>
          </p:cNvPr>
          <p:cNvSpPr/>
          <p:nvPr userDrawn="1"/>
        </p:nvSpPr>
        <p:spPr>
          <a:xfrm>
            <a:off x="3071042" y="774830"/>
            <a:ext cx="9120958" cy="293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Trebuchet MS" panose="020B0603020202020204" pitchFamily="34" charset="0"/>
              </a:rPr>
              <a:t>PRINCIPALES REFERENCES</a:t>
            </a:r>
          </a:p>
        </p:txBody>
      </p:sp>
      <p:sp>
        <p:nvSpPr>
          <p:cNvPr id="5" name="Titre 4">
            <a:extLst>
              <a:ext uri="{FF2B5EF4-FFF2-40B4-BE49-F238E27FC236}">
                <a16:creationId xmlns:a16="http://schemas.microsoft.com/office/drawing/2014/main" id="{65E4FC4E-25CE-467B-A2EA-CA2D72359DAC}"/>
              </a:ext>
            </a:extLst>
          </p:cNvPr>
          <p:cNvSpPr>
            <a:spLocks noGrp="1"/>
          </p:cNvSpPr>
          <p:nvPr>
            <p:ph type="title" hasCustomPrompt="1"/>
          </p:nvPr>
        </p:nvSpPr>
        <p:spPr>
          <a:xfrm>
            <a:off x="3071042" y="115418"/>
            <a:ext cx="8247575" cy="537412"/>
          </a:xfrm>
          <a:prstGeom prst="rect">
            <a:avLst/>
          </a:prstGeom>
        </p:spPr>
        <p:txBody>
          <a:bodyPr>
            <a:normAutofit/>
          </a:bodyPr>
          <a:lstStyle>
            <a:lvl1pPr>
              <a:defRPr sz="2800" b="1">
                <a:solidFill>
                  <a:schemeClr val="accent1"/>
                </a:solidFill>
                <a:latin typeface="Trebuchet MS" panose="020B0603020202020204" pitchFamily="34" charset="0"/>
              </a:defRPr>
            </a:lvl1pPr>
          </a:lstStyle>
          <a:p>
            <a:r>
              <a:rPr lang="fr-FR" dirty="0"/>
              <a:t>Titre du </a:t>
            </a:r>
            <a:r>
              <a:rPr lang="fr-FR" dirty="0" err="1"/>
              <a:t>miniCV</a:t>
            </a:r>
            <a:endParaRPr lang="fr-FR" dirty="0"/>
          </a:p>
        </p:txBody>
      </p:sp>
      <p:sp>
        <p:nvSpPr>
          <p:cNvPr id="11" name="Espace réservé du texte 10">
            <a:extLst>
              <a:ext uri="{FF2B5EF4-FFF2-40B4-BE49-F238E27FC236}">
                <a16:creationId xmlns:a16="http://schemas.microsoft.com/office/drawing/2014/main" id="{711EBA43-D10B-4AB4-B870-7BEBAF8814A1}"/>
              </a:ext>
            </a:extLst>
          </p:cNvPr>
          <p:cNvSpPr>
            <a:spLocks noGrp="1"/>
          </p:cNvSpPr>
          <p:nvPr>
            <p:ph type="body" sz="quarter" idx="10" hasCustomPrompt="1"/>
          </p:nvPr>
        </p:nvSpPr>
        <p:spPr>
          <a:xfrm>
            <a:off x="-70" y="112788"/>
            <a:ext cx="2879725" cy="482600"/>
          </a:xfrm>
          <a:prstGeom prst="rect">
            <a:avLst/>
          </a:prstGeom>
        </p:spPr>
        <p:txBody>
          <a:bodyPr anchor="ctr">
            <a:noAutofit/>
          </a:bodyPr>
          <a:lstStyle>
            <a:lvl1pPr marL="0" indent="0" algn="r">
              <a:buNone/>
              <a:defRPr sz="2000">
                <a:solidFill>
                  <a:schemeClr val="bg1"/>
                </a:solidFill>
                <a:latin typeface="Trebuchet MS" panose="020B0603020202020204" pitchFamily="34" charset="0"/>
              </a:defRPr>
            </a:lvl1pPr>
            <a:lvl2pPr>
              <a:defRPr sz="2000">
                <a:latin typeface="Trebuchet MS" panose="020B0603020202020204" pitchFamily="34" charset="0"/>
              </a:defRPr>
            </a:lvl2pPr>
            <a:lvl3pPr>
              <a:defRPr sz="2000">
                <a:latin typeface="Trebuchet MS" panose="020B0603020202020204" pitchFamily="34" charset="0"/>
              </a:defRPr>
            </a:lvl3pPr>
            <a:lvl4pPr>
              <a:defRPr sz="2000">
                <a:latin typeface="Trebuchet MS" panose="020B0603020202020204" pitchFamily="34" charset="0"/>
              </a:defRPr>
            </a:lvl4pPr>
            <a:lvl5pPr>
              <a:defRPr sz="2000">
                <a:latin typeface="Trebuchet MS" panose="020B0603020202020204" pitchFamily="34" charset="0"/>
              </a:defRPr>
            </a:lvl5pPr>
          </a:lstStyle>
          <a:p>
            <a:pPr lvl="0"/>
            <a:r>
              <a:rPr lang="fr-FR" dirty="0"/>
              <a:t>Prénom, N.</a:t>
            </a:r>
          </a:p>
        </p:txBody>
      </p:sp>
      <p:sp>
        <p:nvSpPr>
          <p:cNvPr id="13" name="ZoneTexte 12">
            <a:extLst>
              <a:ext uri="{FF2B5EF4-FFF2-40B4-BE49-F238E27FC236}">
                <a16:creationId xmlns:a16="http://schemas.microsoft.com/office/drawing/2014/main" id="{BF50E348-AEE8-46CA-ABD5-69DACCDDD527}"/>
              </a:ext>
            </a:extLst>
          </p:cNvPr>
          <p:cNvSpPr txBox="1"/>
          <p:nvPr userDrawn="1"/>
        </p:nvSpPr>
        <p:spPr>
          <a:xfrm>
            <a:off x="1100421" y="458908"/>
            <a:ext cx="1661802" cy="276999"/>
          </a:xfrm>
          <a:prstGeom prst="rect">
            <a:avLst/>
          </a:prstGeom>
          <a:noFill/>
        </p:spPr>
        <p:txBody>
          <a:bodyPr wrap="none" rtlCol="0">
            <a:spAutoFit/>
          </a:bodyPr>
          <a:lstStyle/>
          <a:p>
            <a:pPr algn="ctr"/>
            <a:r>
              <a:rPr lang="fr-FR" sz="1200" dirty="0" err="1">
                <a:solidFill>
                  <a:schemeClr val="bg1"/>
                </a:solidFill>
                <a:latin typeface="Trebuchet MS" panose="020B0603020202020204" pitchFamily="34" charset="0"/>
              </a:rPr>
              <a:t>Projects</a:t>
            </a:r>
            <a:r>
              <a:rPr lang="fr-FR" sz="1200" dirty="0">
                <a:solidFill>
                  <a:schemeClr val="bg1"/>
                </a:solidFill>
                <a:latin typeface="Trebuchet MS" panose="020B0603020202020204" pitchFamily="34" charset="0"/>
              </a:rPr>
              <a:t> &amp; Consulting</a:t>
            </a:r>
          </a:p>
        </p:txBody>
      </p:sp>
      <p:sp>
        <p:nvSpPr>
          <p:cNvPr id="14" name="Rectangle 13">
            <a:extLst>
              <a:ext uri="{FF2B5EF4-FFF2-40B4-BE49-F238E27FC236}">
                <a16:creationId xmlns:a16="http://schemas.microsoft.com/office/drawing/2014/main" id="{AC7F7F78-8094-412A-8137-77E7E6E37603}"/>
              </a:ext>
            </a:extLst>
          </p:cNvPr>
          <p:cNvSpPr/>
          <p:nvPr userDrawn="1"/>
        </p:nvSpPr>
        <p:spPr>
          <a:xfrm>
            <a:off x="-168696" y="774273"/>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PROFIL</a:t>
            </a:r>
          </a:p>
        </p:txBody>
      </p:sp>
      <p:sp>
        <p:nvSpPr>
          <p:cNvPr id="17" name="Espace réservé du texte 16">
            <a:extLst>
              <a:ext uri="{FF2B5EF4-FFF2-40B4-BE49-F238E27FC236}">
                <a16:creationId xmlns:a16="http://schemas.microsoft.com/office/drawing/2014/main" id="{E7EACBA4-7D52-493B-AE5C-5B0DFD25E39D}"/>
              </a:ext>
            </a:extLst>
          </p:cNvPr>
          <p:cNvSpPr>
            <a:spLocks noGrp="1"/>
          </p:cNvSpPr>
          <p:nvPr userDrawn="1">
            <p:ph type="body" sz="quarter" idx="11" hasCustomPrompt="1"/>
          </p:nvPr>
        </p:nvSpPr>
        <p:spPr>
          <a:xfrm>
            <a:off x="-9525" y="1074739"/>
            <a:ext cx="2889250" cy="654025"/>
          </a:xfrm>
          <a:prstGeom prst="rect">
            <a:avLst/>
          </a:prstGeom>
        </p:spPr>
        <p:txBody>
          <a:bodyPr>
            <a:spAutoFit/>
          </a:bodyPr>
          <a:lstStyle>
            <a:lvl1pPr marL="171450" indent="-171450">
              <a:lnSpc>
                <a:spcPct val="100000"/>
              </a:lnSpc>
              <a:spcBef>
                <a:spcPts val="0"/>
              </a:spcBef>
              <a:spcAft>
                <a:spcPts val="315"/>
              </a:spcAft>
              <a:buFont typeface="Courier New" panose="02070309020205020404" pitchFamily="49" charset="0"/>
              <a:buChar char="o"/>
              <a:defRPr sz="1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050">
                <a:latin typeface="Verdana" panose="020B0604030504040204" pitchFamily="34" charset="0"/>
                <a:ea typeface="Verdana" panose="020B0604030504040204" pitchFamily="34" charset="0"/>
                <a:cs typeface="Verdana" panose="020B0604030504040204" pitchFamily="34" charset="0"/>
              </a:defRPr>
            </a:lvl2pPr>
            <a:lvl3pPr marL="914400" indent="0">
              <a:buNone/>
              <a:defRPr sz="105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05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050">
                <a:latin typeface="Verdana" panose="020B0604030504040204" pitchFamily="34" charset="0"/>
                <a:ea typeface="Verdana" panose="020B0604030504040204" pitchFamily="34" charset="0"/>
                <a:cs typeface="Verdana" panose="020B0604030504040204" pitchFamily="34" charset="0"/>
              </a:defRPr>
            </a:lvl5pPr>
          </a:lstStyle>
          <a:p>
            <a:pPr lvl="0"/>
            <a:r>
              <a:rPr lang="fr-FR" dirty="0"/>
              <a:t>Item 1</a:t>
            </a:r>
          </a:p>
          <a:p>
            <a:pPr lvl="0"/>
            <a:r>
              <a:rPr lang="fr-FR" dirty="0"/>
              <a:t>Item 2</a:t>
            </a:r>
          </a:p>
          <a:p>
            <a:pPr lvl="0"/>
            <a:r>
              <a:rPr lang="fr-FR" dirty="0"/>
              <a:t>Item 3</a:t>
            </a:r>
          </a:p>
        </p:txBody>
      </p:sp>
      <p:grpSp>
        <p:nvGrpSpPr>
          <p:cNvPr id="24" name="Group 14">
            <a:extLst>
              <a:ext uri="{FF2B5EF4-FFF2-40B4-BE49-F238E27FC236}">
                <a16:creationId xmlns:a16="http://schemas.microsoft.com/office/drawing/2014/main" id="{B5E227E1-1929-42A7-AA00-EF3BC95A4233}"/>
              </a:ext>
            </a:extLst>
          </p:cNvPr>
          <p:cNvGrpSpPr>
            <a:grpSpLocks noChangeAspect="1"/>
          </p:cNvGrpSpPr>
          <p:nvPr userDrawn="1"/>
        </p:nvGrpSpPr>
        <p:grpSpPr>
          <a:xfrm>
            <a:off x="10989316" y="6588832"/>
            <a:ext cx="888549" cy="198100"/>
            <a:chOff x="728663" y="4465638"/>
            <a:chExt cx="5354637" cy="1193800"/>
          </a:xfrm>
        </p:grpSpPr>
        <p:sp>
          <p:nvSpPr>
            <p:cNvPr id="25" name="Freeform 11">
              <a:extLst>
                <a:ext uri="{FF2B5EF4-FFF2-40B4-BE49-F238E27FC236}">
                  <a16:creationId xmlns:a16="http://schemas.microsoft.com/office/drawing/2014/main" id="{E226E240-9660-40E4-9154-8B0DFB572FB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2">
              <a:extLst>
                <a:ext uri="{FF2B5EF4-FFF2-40B4-BE49-F238E27FC236}">
                  <a16:creationId xmlns:a16="http://schemas.microsoft.com/office/drawing/2014/main" id="{1595570D-61BC-4BC5-B90D-D3FABE184158}"/>
                </a:ext>
              </a:extLst>
            </p:cNvPr>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3">
              <a:extLst>
                <a:ext uri="{FF2B5EF4-FFF2-40B4-BE49-F238E27FC236}">
                  <a16:creationId xmlns:a16="http://schemas.microsoft.com/office/drawing/2014/main" id="{3E74AEA1-3672-402B-A5E9-6DA0415E1402}"/>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4">
              <a:extLst>
                <a:ext uri="{FF2B5EF4-FFF2-40B4-BE49-F238E27FC236}">
                  <a16:creationId xmlns:a16="http://schemas.microsoft.com/office/drawing/2014/main" id="{9D2503BA-EA5C-4DCB-B254-163D3E34AAF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5">
              <a:extLst>
                <a:ext uri="{FF2B5EF4-FFF2-40B4-BE49-F238E27FC236}">
                  <a16:creationId xmlns:a16="http://schemas.microsoft.com/office/drawing/2014/main" id="{6A88CFE7-829A-4098-9BA8-0FFB9DB9C031}"/>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537392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2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AZURE AKS | Ecole by cap AZURE #1 | October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 2022</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‹N°›</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 id="2147484027" r:id="rId22"/>
    <p:sldLayoutId id="2147484028"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1323344"/>
            <a:ext cx="11386134" cy="3046988"/>
          </a:xfrm>
        </p:spPr>
        <p:txBody>
          <a:bodyPr/>
          <a:lstStyle/>
          <a:p>
            <a:r>
              <a:rPr lang="en-GB" dirty="0"/>
              <a:t>Azure</a:t>
            </a:r>
            <a:br>
              <a:rPr lang="en-GB" dirty="0"/>
            </a:br>
            <a:r>
              <a:rPr lang="en-GB" dirty="0"/>
              <a:t>         </a:t>
            </a:r>
            <a:r>
              <a:rPr lang="en-GB" dirty="0" err="1"/>
              <a:t>Azure</a:t>
            </a:r>
            <a:r>
              <a:rPr lang="en-GB" dirty="0"/>
              <a:t> Kubernetes</a:t>
            </a:r>
            <a:br>
              <a:rPr lang="en-GB" dirty="0"/>
            </a:br>
            <a:r>
              <a:rPr lang="en-GB" dirty="0"/>
              <a:t>Service </a:t>
            </a:r>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869160"/>
            <a:ext cx="6267251" cy="307777"/>
          </a:xfrm>
        </p:spPr>
        <p:txBody>
          <a:bodyPr/>
          <a:lstStyle/>
          <a:p>
            <a:r>
              <a:rPr lang="en-GB" dirty="0"/>
              <a:t>October 2022</a:t>
            </a:r>
          </a:p>
        </p:txBody>
      </p:sp>
      <p:sp>
        <p:nvSpPr>
          <p:cNvPr id="4" name="Subtitle 1">
            <a:extLst>
              <a:ext uri="{FF2B5EF4-FFF2-40B4-BE49-F238E27FC236}">
                <a16:creationId xmlns:a16="http://schemas.microsoft.com/office/drawing/2014/main" id="{0F51823F-7244-44C1-8EC8-3BB1AC4FE7AC}"/>
              </a:ext>
            </a:extLst>
          </p:cNvPr>
          <p:cNvSpPr txBox="1">
            <a:spLocks/>
          </p:cNvSpPr>
          <p:nvPr/>
        </p:nvSpPr>
        <p:spPr>
          <a:xfrm>
            <a:off x="404813" y="4561383"/>
            <a:ext cx="6267251" cy="307777"/>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Ecole by Capgemini Azure #1</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Managed node</a:t>
            </a:r>
          </a:p>
        </p:txBody>
      </p:sp>
      <p:sp>
        <p:nvSpPr>
          <p:cNvPr id="5" name="Text Placeholder 3">
            <a:extLst>
              <a:ext uri="{FF2B5EF4-FFF2-40B4-BE49-F238E27FC236}">
                <a16:creationId xmlns:a16="http://schemas.microsoft.com/office/drawing/2014/main" id="{C37FC818-BA87-4755-B4F2-FF0725104ED6}"/>
              </a:ext>
            </a:extLst>
          </p:cNvPr>
          <p:cNvSpPr txBox="1">
            <a:spLocks/>
          </p:cNvSpPr>
          <p:nvPr/>
        </p:nvSpPr>
        <p:spPr>
          <a:xfrm>
            <a:off x="5879976" y="1004730"/>
            <a:ext cx="6803503" cy="55626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buFont typeface="Wingdings" panose="05000000000000000000" pitchFamily="2" charset="2"/>
              <a:buChar char="ü"/>
            </a:pPr>
            <a:endParaRPr lang="en-US" sz="1400" dirty="0"/>
          </a:p>
        </p:txBody>
      </p:sp>
      <p:pic>
        <p:nvPicPr>
          <p:cNvPr id="3074" name="Picture 2" descr="PaaS Versus Container (Docker, CaaS)">
            <a:extLst>
              <a:ext uri="{FF2B5EF4-FFF2-40B4-BE49-F238E27FC236}">
                <a16:creationId xmlns:a16="http://schemas.microsoft.com/office/drawing/2014/main" id="{49D14B1E-0676-492B-B3BC-FDF6397AB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 t="-1066" r="32531" b="1066"/>
          <a:stretch/>
        </p:blipFill>
        <p:spPr bwMode="auto">
          <a:xfrm>
            <a:off x="7055450" y="1666091"/>
            <a:ext cx="5256584" cy="4086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4ED793-D32C-4171-BF67-344E8313E193}"/>
              </a:ext>
            </a:extLst>
          </p:cNvPr>
          <p:cNvSpPr txBox="1"/>
          <p:nvPr/>
        </p:nvSpPr>
        <p:spPr>
          <a:xfrm>
            <a:off x="3795370" y="1006749"/>
            <a:ext cx="184731" cy="646331"/>
          </a:xfrm>
          <a:prstGeom prst="rect">
            <a:avLst/>
          </a:prstGeom>
          <a:noFill/>
        </p:spPr>
        <p:txBody>
          <a:bodyPr wrap="none" rtlCol="0">
            <a:spAutoFit/>
          </a:bodyPr>
          <a:lstStyle/>
          <a:p>
            <a:endParaRPr lang="fr-FR" dirty="0"/>
          </a:p>
          <a:p>
            <a:endParaRPr lang="fr-FR" dirty="0"/>
          </a:p>
        </p:txBody>
      </p:sp>
      <p:graphicFrame>
        <p:nvGraphicFramePr>
          <p:cNvPr id="3" name="Table 5">
            <a:extLst>
              <a:ext uri="{FF2B5EF4-FFF2-40B4-BE49-F238E27FC236}">
                <a16:creationId xmlns:a16="http://schemas.microsoft.com/office/drawing/2014/main" id="{4CF10F19-7E15-43D2-812E-715B44EF3126}"/>
              </a:ext>
            </a:extLst>
          </p:cNvPr>
          <p:cNvGraphicFramePr>
            <a:graphicFrameLocks noGrp="1"/>
          </p:cNvGraphicFramePr>
          <p:nvPr>
            <p:extLst>
              <p:ext uri="{D42A27DB-BD31-4B8C-83A1-F6EECF244321}">
                <p14:modId xmlns:p14="http://schemas.microsoft.com/office/powerpoint/2010/main" val="2939349031"/>
              </p:ext>
            </p:extLst>
          </p:nvPr>
        </p:nvGraphicFramePr>
        <p:xfrm>
          <a:off x="152400" y="2048210"/>
          <a:ext cx="6727856" cy="2956560"/>
        </p:xfrm>
        <a:graphic>
          <a:graphicData uri="http://schemas.openxmlformats.org/drawingml/2006/table">
            <a:tbl>
              <a:tblPr firstRow="1" bandRow="1">
                <a:tableStyleId>{5C22544A-7EE6-4342-B048-85BDC9FD1C3A}</a:tableStyleId>
              </a:tblPr>
              <a:tblGrid>
                <a:gridCol w="3363928">
                  <a:extLst>
                    <a:ext uri="{9D8B030D-6E8A-4147-A177-3AD203B41FA5}">
                      <a16:colId xmlns:a16="http://schemas.microsoft.com/office/drawing/2014/main" val="324293568"/>
                    </a:ext>
                  </a:extLst>
                </a:gridCol>
                <a:gridCol w="3363928">
                  <a:extLst>
                    <a:ext uri="{9D8B030D-6E8A-4147-A177-3AD203B41FA5}">
                      <a16:colId xmlns:a16="http://schemas.microsoft.com/office/drawing/2014/main" val="1336974786"/>
                    </a:ext>
                  </a:extLst>
                </a:gridCol>
              </a:tblGrid>
              <a:tr h="467041">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sz="1400" b="1" dirty="0" err="1"/>
                        <a:t>Managed</a:t>
                      </a:r>
                      <a:r>
                        <a:rPr lang="fr-FR" sz="1400" b="1" dirty="0"/>
                        <a:t> (AKS) </a:t>
                      </a:r>
                      <a:r>
                        <a:rPr lang="fr-FR" sz="1400" b="1" dirty="0" err="1"/>
                        <a:t>nodes</a:t>
                      </a:r>
                      <a:r>
                        <a:rPr lang="fr-FR" sz="1400" b="1" dirty="0"/>
                        <a:t> groups</a:t>
                      </a:r>
                      <a:endParaRPr lang="en-US" sz="1400" b="1" i="0" dirty="0">
                        <a:solidFill>
                          <a:srgbClr val="000000"/>
                        </a:solidFill>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t>Self </a:t>
                      </a:r>
                      <a:r>
                        <a:rPr lang="fr-FR" sz="1400" b="1" dirty="0" err="1"/>
                        <a:t>managed</a:t>
                      </a:r>
                      <a:r>
                        <a:rPr lang="fr-FR" sz="1400" b="1" dirty="0"/>
                        <a:t> </a:t>
                      </a:r>
                      <a:r>
                        <a:rPr lang="fr-FR" sz="1400" b="1" dirty="0" err="1"/>
                        <a:t>nodes</a:t>
                      </a:r>
                      <a:endParaRPr lang="fr-FR"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1" dirty="0"/>
                    </a:p>
                  </a:txBody>
                  <a:tcPr/>
                </a:tc>
                <a:extLst>
                  <a:ext uri="{0D108BD9-81ED-4DB2-BD59-A6C34878D82A}">
                    <a16:rowId xmlns:a16="http://schemas.microsoft.com/office/drawing/2014/main" val="3847327007"/>
                  </a:ext>
                </a:extLst>
              </a:tr>
              <a:tr h="270587">
                <a:tc>
                  <a:txBody>
                    <a:bodyPr/>
                    <a:lstStyle/>
                    <a:p>
                      <a:pPr marL="0" indent="0">
                        <a:buFont typeface="Wingdings" panose="05000000000000000000" pitchFamily="2" charset="2"/>
                        <a:buNone/>
                      </a:pPr>
                      <a:r>
                        <a:rPr lang="en-US" sz="1400" b="0" i="0" kern="1200" dirty="0">
                          <a:solidFill>
                            <a:schemeClr val="dk1"/>
                          </a:solidFill>
                          <a:effectLst/>
                          <a:latin typeface="+mn-lt"/>
                          <a:ea typeface="+mn-ea"/>
                          <a:cs typeface="+mn-cs"/>
                        </a:rPr>
                        <a:t>With the AKS-managed node groups, AKS automatically creates and updates data-plane nodes. Users need to click only a couple of buttons on the web console to add new nodes and update the OS or Kubernetes versions.</a:t>
                      </a:r>
                      <a:endParaRPr lang="fr-FR" sz="1400" dirty="0"/>
                    </a:p>
                  </a:txBody>
                  <a:tcPr/>
                </a:tc>
                <a:tc>
                  <a:txBody>
                    <a:bodyPr/>
                    <a:lstStyle/>
                    <a:p>
                      <a:r>
                        <a:rPr lang="en-US" sz="1400" b="0" i="0" kern="1200" dirty="0">
                          <a:solidFill>
                            <a:schemeClr val="dk1"/>
                          </a:solidFill>
                          <a:effectLst/>
                          <a:latin typeface="+mn-lt"/>
                          <a:ea typeface="+mn-ea"/>
                          <a:cs typeface="+mn-cs"/>
                        </a:rPr>
                        <a:t>With the self-managed nodes, users need to create and manage nodes with manual configuration or via Terraform provided by AKS. When the VMs are up and running, they join the Kubernetes control plane. Then, the Kubernetes control plane assigns pods to the nodes and runs containers. In addition, users need to handle the updating of the OS and Kubernetes version of the data-plane nodes.</a:t>
                      </a:r>
                      <a:endParaRPr lang="fr-FR" sz="1400" dirty="0"/>
                    </a:p>
                  </a:txBody>
                  <a:tcPr/>
                </a:tc>
                <a:extLst>
                  <a:ext uri="{0D108BD9-81ED-4DB2-BD59-A6C34878D82A}">
                    <a16:rowId xmlns:a16="http://schemas.microsoft.com/office/drawing/2014/main" val="1393321277"/>
                  </a:ext>
                </a:extLst>
              </a:tr>
            </a:tbl>
          </a:graphicData>
        </a:graphic>
      </p:graphicFrame>
    </p:spTree>
    <p:extLst>
      <p:ext uri="{BB962C8B-B14F-4D97-AF65-F5344CB8AC3E}">
        <p14:creationId xmlns:p14="http://schemas.microsoft.com/office/powerpoint/2010/main" val="1049625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12" y="174660"/>
            <a:ext cx="10947772" cy="716711"/>
          </a:xfrm>
        </p:spPr>
        <p:txBody>
          <a:bodyPr/>
          <a:lstStyle/>
          <a:p>
            <a:r>
              <a:rPr lang="en-GB" dirty="0"/>
              <a:t>Azure AKS ARCHITECTURE</a:t>
            </a:r>
          </a:p>
        </p:txBody>
      </p:sp>
      <p:pic>
        <p:nvPicPr>
          <p:cNvPr id="2050" name="Picture 2" descr="Diagramme de réseau montrant le réseau hub-and-spoke avec deux réseaux virtuels appairés et les ressources Azure que cette implémentation utilise.">
            <a:extLst>
              <a:ext uri="{FF2B5EF4-FFF2-40B4-BE49-F238E27FC236}">
                <a16:creationId xmlns:a16="http://schemas.microsoft.com/office/drawing/2014/main" id="{175A53A8-A168-E245-CD1B-B17FA7D9D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22" y="1156974"/>
            <a:ext cx="8602956" cy="5264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940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tools</a:t>
            </a:r>
          </a:p>
        </p:txBody>
      </p:sp>
      <p:sp>
        <p:nvSpPr>
          <p:cNvPr id="4" name="Text Placeholder 3">
            <a:extLst>
              <a:ext uri="{FF2B5EF4-FFF2-40B4-BE49-F238E27FC236}">
                <a16:creationId xmlns:a16="http://schemas.microsoft.com/office/drawing/2014/main" id="{858372E5-8D46-4B8D-9E0E-B1D43F627FF5}"/>
              </a:ext>
            </a:extLst>
          </p:cNvPr>
          <p:cNvSpPr>
            <a:spLocks noGrp="1"/>
          </p:cNvSpPr>
          <p:nvPr>
            <p:ph type="body" sz="quarter" idx="11"/>
          </p:nvPr>
        </p:nvSpPr>
        <p:spPr>
          <a:xfrm>
            <a:off x="479376" y="617551"/>
            <a:ext cx="6803503" cy="5168525"/>
          </a:xfrm>
        </p:spPr>
        <p:txBody>
          <a:bodyPr>
            <a:normAutofit/>
          </a:bodyPr>
          <a:lstStyle/>
          <a:p>
            <a:pPr lvl="2">
              <a:lnSpc>
                <a:spcPct val="150000"/>
              </a:lnSpc>
              <a:buFont typeface="Wingdings" panose="05000000000000000000" pitchFamily="2" charset="2"/>
              <a:buChar char="§"/>
            </a:pPr>
            <a:r>
              <a:rPr lang="en-US" dirty="0"/>
              <a:t>Portal Azure</a:t>
            </a:r>
          </a:p>
          <a:p>
            <a:pPr lvl="3">
              <a:lnSpc>
                <a:spcPct val="150000"/>
              </a:lnSpc>
              <a:buFont typeface="Wingdings" panose="05000000000000000000" pitchFamily="2" charset="2"/>
              <a:buChar char="§"/>
            </a:pPr>
            <a:r>
              <a:rPr lang="en-US" dirty="0">
                <a:solidFill>
                  <a:srgbClr val="16191F"/>
                </a:solidFill>
              </a:rPr>
              <a:t>A web interface for the quick configuration of the cluster but the complete configuration is not available</a:t>
            </a:r>
            <a:endParaRPr lang="en-US" dirty="0"/>
          </a:p>
          <a:p>
            <a:pPr lvl="2">
              <a:lnSpc>
                <a:spcPct val="150000"/>
              </a:lnSpc>
              <a:buFont typeface="Wingdings" panose="05000000000000000000" pitchFamily="2" charset="2"/>
              <a:buChar char="§"/>
            </a:pPr>
            <a:r>
              <a:rPr lang="en-US" dirty="0"/>
              <a:t>KUBECTL</a:t>
            </a:r>
          </a:p>
          <a:p>
            <a:pPr lvl="3">
              <a:lnSpc>
                <a:spcPct val="150000"/>
              </a:lnSpc>
              <a:buFont typeface="Wingdings" panose="05000000000000000000" pitchFamily="2" charset="2"/>
              <a:buChar char="§"/>
            </a:pPr>
            <a:r>
              <a:rPr lang="en-US" dirty="0"/>
              <a:t>Command line tool that you use to communicate with the Kubernetes API server, You must use a </a:t>
            </a:r>
            <a:r>
              <a:rPr lang="en-US" dirty="0" err="1"/>
              <a:t>kubectl</a:t>
            </a:r>
            <a:r>
              <a:rPr lang="en-US" dirty="0"/>
              <a:t> version that is </a:t>
            </a:r>
            <a:r>
              <a:rPr lang="en-US" b="1" dirty="0"/>
              <a:t>within 2 minor version difference</a:t>
            </a:r>
            <a:r>
              <a:rPr lang="en-US" dirty="0"/>
              <a:t> of your Azure EKS cluster control plane.</a:t>
            </a:r>
          </a:p>
          <a:p>
            <a:pPr lvl="2">
              <a:lnSpc>
                <a:spcPct val="150000"/>
              </a:lnSpc>
              <a:buFont typeface="Wingdings" panose="05000000000000000000" pitchFamily="2" charset="2"/>
              <a:buChar char="§"/>
            </a:pPr>
            <a:r>
              <a:rPr lang="en-US" dirty="0"/>
              <a:t>Azure CLI</a:t>
            </a:r>
          </a:p>
          <a:p>
            <a:pPr lvl="3">
              <a:lnSpc>
                <a:spcPct val="150000"/>
              </a:lnSpc>
              <a:buFont typeface="Wingdings" panose="05000000000000000000" pitchFamily="2" charset="2"/>
              <a:buChar char="§"/>
            </a:pPr>
            <a:r>
              <a:rPr lang="en-US" b="0" i="0" dirty="0">
                <a:solidFill>
                  <a:srgbClr val="333333"/>
                </a:solidFill>
                <a:effectLst/>
              </a:rPr>
              <a:t>The Azure Command Line Interface (Azure CLI) is a unified tool to manage your Azure services. With just one tool to download and configure, you can control multiple Azure services from the command line and automate them through scripts</a:t>
            </a:r>
          </a:p>
          <a:p>
            <a:pPr lvl="2">
              <a:lnSpc>
                <a:spcPct val="150000"/>
              </a:lnSpc>
              <a:buFont typeface="Wingdings" panose="05000000000000000000" pitchFamily="2" charset="2"/>
              <a:buChar char="§"/>
            </a:pPr>
            <a:r>
              <a:rPr lang="en-US" dirty="0">
                <a:solidFill>
                  <a:srgbClr val="333333"/>
                </a:solidFill>
              </a:rPr>
              <a:t>Terraform</a:t>
            </a:r>
            <a:endParaRPr lang="en-US" dirty="0"/>
          </a:p>
          <a:p>
            <a:pPr lvl="3">
              <a:buFont typeface="Wingdings" panose="05000000000000000000" pitchFamily="2" charset="2"/>
              <a:buChar char="§"/>
            </a:pPr>
            <a:r>
              <a:rPr lang="en-US" dirty="0"/>
              <a:t>Official providers </a:t>
            </a:r>
            <a:r>
              <a:rPr lang="en-US" dirty="0">
                <a:sym typeface="Wingdings" panose="05000000000000000000" pitchFamily="2" charset="2"/>
              </a:rPr>
              <a:t></a:t>
            </a:r>
            <a:r>
              <a:rPr lang="en-US" dirty="0"/>
              <a:t> Azure, Kubernetes, Helm</a:t>
            </a:r>
          </a:p>
        </p:txBody>
      </p:sp>
      <p:pic>
        <p:nvPicPr>
          <p:cNvPr id="3076" name="Picture 4" descr="Use Azure CLI…I Beg You… | by Kellyn PotVin-Gorman | Medium">
            <a:extLst>
              <a:ext uri="{FF2B5EF4-FFF2-40B4-BE49-F238E27FC236}">
                <a16:creationId xmlns:a16="http://schemas.microsoft.com/office/drawing/2014/main" id="{401E718E-FFE3-726F-747E-DBB5143FF2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2348880"/>
            <a:ext cx="3256290" cy="1440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8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AKS Cluster ARC</a:t>
            </a:r>
          </a:p>
        </p:txBody>
      </p:sp>
      <p:sp>
        <p:nvSpPr>
          <p:cNvPr id="6" name="Text Placeholder 3">
            <a:extLst>
              <a:ext uri="{FF2B5EF4-FFF2-40B4-BE49-F238E27FC236}">
                <a16:creationId xmlns:a16="http://schemas.microsoft.com/office/drawing/2014/main" id="{B3D32D51-DEB1-4E6D-BA66-E4374F8770EA}"/>
              </a:ext>
            </a:extLst>
          </p:cNvPr>
          <p:cNvSpPr>
            <a:spLocks noGrp="1"/>
          </p:cNvSpPr>
          <p:nvPr>
            <p:ph type="body" sz="quarter" idx="11"/>
          </p:nvPr>
        </p:nvSpPr>
        <p:spPr>
          <a:xfrm>
            <a:off x="556398" y="1143000"/>
            <a:ext cx="6803503" cy="5562600"/>
          </a:xfrm>
        </p:spPr>
        <p:txBody>
          <a:bodyPr>
            <a:normAutofit/>
          </a:bodyPr>
          <a:lstStyle/>
          <a:p>
            <a:pPr lvl="2">
              <a:buFont typeface="Wingdings" panose="05000000000000000000" pitchFamily="2" charset="2"/>
              <a:buChar char="§"/>
            </a:pPr>
            <a:r>
              <a:rPr lang="en-US" dirty="0"/>
              <a:t>Run your Kubernetes cluster on prem’ / AWS / CGP</a:t>
            </a:r>
          </a:p>
          <a:p>
            <a:pPr lvl="2">
              <a:buFont typeface="Wingdings" panose="05000000000000000000" pitchFamily="2" charset="2"/>
              <a:buChar char="§"/>
            </a:pPr>
            <a:r>
              <a:rPr lang="en-US" dirty="0"/>
              <a:t>Support on bare metal servers or using VMware vSphere</a:t>
            </a:r>
          </a:p>
          <a:p>
            <a:pPr lvl="2">
              <a:buFont typeface="Wingdings" panose="05000000000000000000" pitchFamily="2" charset="2"/>
              <a:buChar char="§"/>
            </a:pPr>
            <a:r>
              <a:rPr lang="en-US" dirty="0"/>
              <a:t>Connected Multi-Cloud Cluster</a:t>
            </a:r>
          </a:p>
          <a:p>
            <a:pPr lvl="2">
              <a:buFont typeface="Wingdings" panose="05000000000000000000" pitchFamily="2" charset="2"/>
              <a:buChar char="§"/>
            </a:pPr>
            <a:endParaRPr lang="en-US" dirty="0"/>
          </a:p>
        </p:txBody>
      </p:sp>
      <p:pic>
        <p:nvPicPr>
          <p:cNvPr id="8" name="Image 7">
            <a:extLst>
              <a:ext uri="{FF2B5EF4-FFF2-40B4-BE49-F238E27FC236}">
                <a16:creationId xmlns:a16="http://schemas.microsoft.com/office/drawing/2014/main" id="{07BCFF78-5F97-FB0C-4892-8040C6089FD2}"/>
              </a:ext>
            </a:extLst>
          </p:cNvPr>
          <p:cNvPicPr>
            <a:picLocks noChangeAspect="1"/>
          </p:cNvPicPr>
          <p:nvPr/>
        </p:nvPicPr>
        <p:blipFill>
          <a:blip r:embed="rId3"/>
          <a:stretch>
            <a:fillRect/>
          </a:stretch>
        </p:blipFill>
        <p:spPr>
          <a:xfrm>
            <a:off x="1833665" y="2204864"/>
            <a:ext cx="8519152" cy="3888432"/>
          </a:xfrm>
          <a:prstGeom prst="rect">
            <a:avLst/>
          </a:prstGeom>
        </p:spPr>
      </p:pic>
    </p:spTree>
    <p:extLst>
      <p:ext uri="{BB962C8B-B14F-4D97-AF65-F5344CB8AC3E}">
        <p14:creationId xmlns:p14="http://schemas.microsoft.com/office/powerpoint/2010/main" val="929827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3019325"/>
            <a:ext cx="4248472"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Demonstration</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249444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7162588" cy="457200"/>
          </a:xfrm>
        </p:spPr>
        <p:txBody>
          <a:bodyPr/>
          <a:lstStyle/>
          <a:p>
            <a:r>
              <a:rPr lang="en-US" dirty="0"/>
              <a:t>Azure services integration</a:t>
            </a:r>
          </a:p>
        </p:txBody>
      </p:sp>
      <p:pic>
        <p:nvPicPr>
          <p:cNvPr id="6146" name="Picture 2" descr="Application Gateway | Microsoft Azure Color">
            <a:extLst>
              <a:ext uri="{FF2B5EF4-FFF2-40B4-BE49-F238E27FC236}">
                <a16:creationId xmlns:a16="http://schemas.microsoft.com/office/drawing/2014/main" id="{051E4B58-3D94-B911-0250-23EB136B8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364" y="3398984"/>
            <a:ext cx="806896" cy="8068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Machines virtuelles Science des données | Microsoft Azure">
            <a:extLst>
              <a:ext uri="{FF2B5EF4-FFF2-40B4-BE49-F238E27FC236}">
                <a16:creationId xmlns:a16="http://schemas.microsoft.com/office/drawing/2014/main" id="{57E6263D-8BAF-5D1D-D3A5-75A0FA85F9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552" y="1927633"/>
            <a:ext cx="1394520" cy="7321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écouverte de AKS">
            <a:extLst>
              <a:ext uri="{FF2B5EF4-FFF2-40B4-BE49-F238E27FC236}">
                <a16:creationId xmlns:a16="http://schemas.microsoft.com/office/drawing/2014/main" id="{ED1C59DC-E9BA-8316-E0FC-5DE179366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7670" y="1927633"/>
            <a:ext cx="1284586" cy="720080"/>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arification Réseau virtuel | Microsoft Azure">
            <a:extLst>
              <a:ext uri="{FF2B5EF4-FFF2-40B4-BE49-F238E27FC236}">
                <a16:creationId xmlns:a16="http://schemas.microsoft.com/office/drawing/2014/main" id="{F12B59F5-7106-DF3A-D205-36989C27D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4988" y="3424253"/>
            <a:ext cx="1097268" cy="57606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VM Scale Set | Microsoft Azure Color">
            <a:extLst>
              <a:ext uri="{FF2B5EF4-FFF2-40B4-BE49-F238E27FC236}">
                <a16:creationId xmlns:a16="http://schemas.microsoft.com/office/drawing/2014/main" id="{F6CD2482-0391-4C26-180B-E1342F03EC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7364" y="4945107"/>
            <a:ext cx="864096" cy="86409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F382C2EF-0031-DC47-8F50-ADA06DD619A7}"/>
              </a:ext>
            </a:extLst>
          </p:cNvPr>
          <p:cNvSpPr txBox="1"/>
          <p:nvPr/>
        </p:nvSpPr>
        <p:spPr>
          <a:xfrm>
            <a:off x="3359696" y="2204864"/>
            <a:ext cx="1641796" cy="338554"/>
          </a:xfrm>
          <a:prstGeom prst="rect">
            <a:avLst/>
          </a:prstGeom>
          <a:noFill/>
        </p:spPr>
        <p:txBody>
          <a:bodyPr wrap="none" rtlCol="0">
            <a:spAutoFit/>
          </a:bodyPr>
          <a:lstStyle/>
          <a:p>
            <a:r>
              <a:rPr lang="fr-FR" sz="1600" dirty="0"/>
              <a:t>Virtual Machine</a:t>
            </a:r>
          </a:p>
        </p:txBody>
      </p:sp>
      <p:sp>
        <p:nvSpPr>
          <p:cNvPr id="6" name="ZoneTexte 5">
            <a:extLst>
              <a:ext uri="{FF2B5EF4-FFF2-40B4-BE49-F238E27FC236}">
                <a16:creationId xmlns:a16="http://schemas.microsoft.com/office/drawing/2014/main" id="{9E20485D-23D2-3053-DF63-AF568D8604A7}"/>
              </a:ext>
            </a:extLst>
          </p:cNvPr>
          <p:cNvSpPr txBox="1"/>
          <p:nvPr/>
        </p:nvSpPr>
        <p:spPr>
          <a:xfrm>
            <a:off x="3359696" y="3633155"/>
            <a:ext cx="995785" cy="338554"/>
          </a:xfrm>
          <a:prstGeom prst="rect">
            <a:avLst/>
          </a:prstGeom>
          <a:noFill/>
        </p:spPr>
        <p:txBody>
          <a:bodyPr wrap="none" rtlCol="0">
            <a:spAutoFit/>
          </a:bodyPr>
          <a:lstStyle/>
          <a:p>
            <a:r>
              <a:rPr lang="fr-FR" sz="1600" dirty="0"/>
              <a:t>Gateway</a:t>
            </a:r>
          </a:p>
        </p:txBody>
      </p:sp>
      <p:sp>
        <p:nvSpPr>
          <p:cNvPr id="7" name="ZoneTexte 6">
            <a:extLst>
              <a:ext uri="{FF2B5EF4-FFF2-40B4-BE49-F238E27FC236}">
                <a16:creationId xmlns:a16="http://schemas.microsoft.com/office/drawing/2014/main" id="{3B19C80C-F0E3-C99D-5EFC-BD6DF7654055}"/>
              </a:ext>
            </a:extLst>
          </p:cNvPr>
          <p:cNvSpPr txBox="1"/>
          <p:nvPr/>
        </p:nvSpPr>
        <p:spPr>
          <a:xfrm>
            <a:off x="3359696" y="5157192"/>
            <a:ext cx="1641796" cy="584775"/>
          </a:xfrm>
          <a:prstGeom prst="rect">
            <a:avLst/>
          </a:prstGeom>
          <a:noFill/>
        </p:spPr>
        <p:txBody>
          <a:bodyPr wrap="none" rtlCol="0">
            <a:spAutoFit/>
          </a:bodyPr>
          <a:lstStyle/>
          <a:p>
            <a:pPr algn="ctr"/>
            <a:r>
              <a:rPr lang="fr-FR" sz="1600" dirty="0"/>
              <a:t>Virtual Machine</a:t>
            </a:r>
            <a:br>
              <a:rPr lang="fr-FR" sz="1600" dirty="0"/>
            </a:br>
            <a:r>
              <a:rPr lang="fr-FR" sz="1600" dirty="0" err="1"/>
              <a:t>Scale</a:t>
            </a:r>
            <a:r>
              <a:rPr lang="fr-FR" sz="1600" dirty="0"/>
              <a:t> Set</a:t>
            </a:r>
          </a:p>
        </p:txBody>
      </p:sp>
      <p:sp>
        <p:nvSpPr>
          <p:cNvPr id="8" name="ZoneTexte 7">
            <a:extLst>
              <a:ext uri="{FF2B5EF4-FFF2-40B4-BE49-F238E27FC236}">
                <a16:creationId xmlns:a16="http://schemas.microsoft.com/office/drawing/2014/main" id="{584C8794-2575-BE93-6F61-F7A358E9E7D6}"/>
              </a:ext>
            </a:extLst>
          </p:cNvPr>
          <p:cNvSpPr txBox="1"/>
          <p:nvPr/>
        </p:nvSpPr>
        <p:spPr>
          <a:xfrm>
            <a:off x="8486652" y="2118396"/>
            <a:ext cx="559769" cy="338554"/>
          </a:xfrm>
          <a:prstGeom prst="rect">
            <a:avLst/>
          </a:prstGeom>
          <a:noFill/>
        </p:spPr>
        <p:txBody>
          <a:bodyPr wrap="none" rtlCol="0">
            <a:spAutoFit/>
          </a:bodyPr>
          <a:lstStyle/>
          <a:p>
            <a:r>
              <a:rPr lang="fr-FR" sz="1600" dirty="0"/>
              <a:t>AKS</a:t>
            </a:r>
          </a:p>
        </p:txBody>
      </p:sp>
      <p:sp>
        <p:nvSpPr>
          <p:cNvPr id="9" name="ZoneTexte 8">
            <a:extLst>
              <a:ext uri="{FF2B5EF4-FFF2-40B4-BE49-F238E27FC236}">
                <a16:creationId xmlns:a16="http://schemas.microsoft.com/office/drawing/2014/main" id="{C7AEBE00-8973-41A2-3472-DE66CF93DD60}"/>
              </a:ext>
            </a:extLst>
          </p:cNvPr>
          <p:cNvSpPr txBox="1"/>
          <p:nvPr/>
        </p:nvSpPr>
        <p:spPr>
          <a:xfrm>
            <a:off x="8486652" y="3543009"/>
            <a:ext cx="1672253" cy="338554"/>
          </a:xfrm>
          <a:prstGeom prst="rect">
            <a:avLst/>
          </a:prstGeom>
          <a:noFill/>
        </p:spPr>
        <p:txBody>
          <a:bodyPr wrap="none" rtlCol="0">
            <a:spAutoFit/>
          </a:bodyPr>
          <a:lstStyle/>
          <a:p>
            <a:r>
              <a:rPr lang="fr-FR" sz="1600" dirty="0"/>
              <a:t>Virtual Network</a:t>
            </a:r>
          </a:p>
        </p:txBody>
      </p:sp>
      <p:pic>
        <p:nvPicPr>
          <p:cNvPr id="6156" name="Picture 12" descr="How to add Microsoft Graph API permissions to a Managed Identity : r/AZURE">
            <a:extLst>
              <a:ext uri="{FF2B5EF4-FFF2-40B4-BE49-F238E27FC236}">
                <a16:creationId xmlns:a16="http://schemas.microsoft.com/office/drawing/2014/main" id="{60B256F3-BACA-0D51-0E26-AF8BBE401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2722" y="4945107"/>
            <a:ext cx="1200134"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0389156E-A6D2-18E8-5072-D053FEB49897}"/>
              </a:ext>
            </a:extLst>
          </p:cNvPr>
          <p:cNvSpPr txBox="1"/>
          <p:nvPr/>
        </p:nvSpPr>
        <p:spPr>
          <a:xfrm>
            <a:off x="8486651" y="5108412"/>
            <a:ext cx="1821332" cy="338554"/>
          </a:xfrm>
          <a:prstGeom prst="rect">
            <a:avLst/>
          </a:prstGeom>
          <a:noFill/>
        </p:spPr>
        <p:txBody>
          <a:bodyPr wrap="none" rtlCol="0">
            <a:spAutoFit/>
          </a:bodyPr>
          <a:lstStyle/>
          <a:p>
            <a:r>
              <a:rPr lang="fr-FR" sz="1600" dirty="0" err="1"/>
              <a:t>Managed</a:t>
            </a:r>
            <a:r>
              <a:rPr lang="fr-FR" sz="1600" dirty="0"/>
              <a:t> Identity</a:t>
            </a:r>
          </a:p>
        </p:txBody>
      </p:sp>
    </p:spTree>
    <p:extLst>
      <p:ext uri="{BB962C8B-B14F-4D97-AF65-F5344CB8AC3E}">
        <p14:creationId xmlns:p14="http://schemas.microsoft.com/office/powerpoint/2010/main" val="3283642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Architecture</a:t>
            </a:r>
          </a:p>
        </p:txBody>
      </p:sp>
      <p:pic>
        <p:nvPicPr>
          <p:cNvPr id="1028" name="Picture 4">
            <a:extLst>
              <a:ext uri="{FF2B5EF4-FFF2-40B4-BE49-F238E27FC236}">
                <a16:creationId xmlns:a16="http://schemas.microsoft.com/office/drawing/2014/main" id="{35B9A0FB-464C-4D66-9BC8-39D37486C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584" y="2771775"/>
            <a:ext cx="833437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prendre et Maitriser Terraform l'outil d'Infrastructure As Code">
            <a:extLst>
              <a:ext uri="{FF2B5EF4-FFF2-40B4-BE49-F238E27FC236}">
                <a16:creationId xmlns:a16="http://schemas.microsoft.com/office/drawing/2014/main" id="{D48000DB-F6FE-495C-ABA5-16C84006A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636912"/>
            <a:ext cx="1357498" cy="135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91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3019325"/>
            <a:ext cx="4248472"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practice</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4006703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Objectif</a:t>
            </a:r>
          </a:p>
        </p:txBody>
      </p:sp>
      <p:sp>
        <p:nvSpPr>
          <p:cNvPr id="5" name="Text Placeholder 4"/>
          <p:cNvSpPr>
            <a:spLocks noGrp="1"/>
          </p:cNvSpPr>
          <p:nvPr>
            <p:ph type="body" sz="quarter" idx="10"/>
          </p:nvPr>
        </p:nvSpPr>
        <p:spPr>
          <a:xfrm>
            <a:off x="479376" y="1412776"/>
            <a:ext cx="11379201" cy="4570674"/>
          </a:xfrm>
        </p:spPr>
        <p:txBody>
          <a:bodyPr/>
          <a:lstStyle/>
          <a:p>
            <a:pPr lvl="1">
              <a:lnSpc>
                <a:spcPct val="150000"/>
              </a:lnSpc>
            </a:pPr>
            <a:r>
              <a:rPr lang="fr-FR" dirty="0"/>
              <a:t>Dans ce </a:t>
            </a:r>
            <a:r>
              <a:rPr lang="fr-FR" dirty="0" err="1"/>
              <a:t>lab</a:t>
            </a:r>
            <a:r>
              <a:rPr lang="fr-FR" dirty="0"/>
              <a:t> vous allez : </a:t>
            </a:r>
          </a:p>
          <a:p>
            <a:pPr lvl="1">
              <a:lnSpc>
                <a:spcPct val="150000"/>
              </a:lnSpc>
            </a:pPr>
            <a:r>
              <a:rPr lang="fr-FR" dirty="0"/>
              <a:t>Déployer les ressources nécessaires à la création d’un cluster AKS</a:t>
            </a:r>
          </a:p>
          <a:p>
            <a:pPr lvl="1"/>
            <a:r>
              <a:rPr lang="fr-FR" dirty="0"/>
              <a:t>Configurer une instance AKS et installer les outils pour l’administration d’un cluster AKS et la réalisation du TP :</a:t>
            </a:r>
          </a:p>
          <a:p>
            <a:pPr lvl="2"/>
            <a:r>
              <a:rPr lang="fr-FR" dirty="0" err="1"/>
              <a:t>Kubectl</a:t>
            </a:r>
            <a:r>
              <a:rPr lang="fr-FR" dirty="0"/>
              <a:t> : Outil générique d’administration des clusters K8S</a:t>
            </a:r>
          </a:p>
          <a:p>
            <a:pPr lvl="2"/>
            <a:r>
              <a:rPr lang="fr-FR" dirty="0"/>
              <a:t>AZ CLI : Outil CLI d’administration d’Azure</a:t>
            </a:r>
          </a:p>
          <a:p>
            <a:pPr lvl="2"/>
            <a:r>
              <a:rPr lang="fr-FR" dirty="0"/>
              <a:t>GIT : afin de récupérer les </a:t>
            </a:r>
            <a:r>
              <a:rPr lang="fr-FR" dirty="0" err="1"/>
              <a:t>manifest</a:t>
            </a:r>
            <a:r>
              <a:rPr lang="fr-FR" dirty="0"/>
              <a:t> K8S (</a:t>
            </a:r>
            <a:r>
              <a:rPr lang="fr-FR" dirty="0" err="1"/>
              <a:t>yaml</a:t>
            </a:r>
            <a:r>
              <a:rPr lang="fr-FR" dirty="0"/>
              <a:t>) et les appliquer sur votre cluster AKS.</a:t>
            </a:r>
          </a:p>
          <a:p>
            <a:pPr lvl="1">
              <a:lnSpc>
                <a:spcPct val="150000"/>
              </a:lnSpc>
            </a:pPr>
            <a:r>
              <a:rPr lang="fr-FR" dirty="0"/>
              <a:t>Déployer un cluster EKS avec 2 </a:t>
            </a:r>
            <a:r>
              <a:rPr lang="fr-FR" dirty="0" err="1"/>
              <a:t>worker</a:t>
            </a:r>
            <a:r>
              <a:rPr lang="fr-FR" dirty="0"/>
              <a:t> </a:t>
            </a:r>
            <a:r>
              <a:rPr lang="fr-FR" dirty="0" err="1"/>
              <a:t>nodes</a:t>
            </a:r>
            <a:r>
              <a:rPr lang="fr-FR" dirty="0"/>
              <a:t>.</a:t>
            </a:r>
          </a:p>
          <a:p>
            <a:pPr lvl="1">
              <a:lnSpc>
                <a:spcPct val="150000"/>
              </a:lnSpc>
            </a:pPr>
            <a:r>
              <a:rPr lang="fr-FR" dirty="0"/>
              <a:t>Déployer une application NGINX containérisée.</a:t>
            </a:r>
          </a:p>
          <a:p>
            <a:pPr lvl="1">
              <a:lnSpc>
                <a:spcPct val="150000"/>
              </a:lnSpc>
            </a:pPr>
            <a:r>
              <a:rPr lang="fr-FR" dirty="0"/>
              <a:t>Ajouter un Key Vault en tant que volume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HLD</a:t>
            </a:r>
          </a:p>
        </p:txBody>
      </p:sp>
      <p:pic>
        <p:nvPicPr>
          <p:cNvPr id="2" name="Image 1">
            <a:extLst>
              <a:ext uri="{FF2B5EF4-FFF2-40B4-BE49-F238E27FC236}">
                <a16:creationId xmlns:a16="http://schemas.microsoft.com/office/drawing/2014/main" id="{2E8B3A35-CEF8-CA88-045B-3CB407461C51}"/>
              </a:ext>
            </a:extLst>
          </p:cNvPr>
          <p:cNvPicPr>
            <a:picLocks noChangeAspect="1"/>
          </p:cNvPicPr>
          <p:nvPr/>
        </p:nvPicPr>
        <p:blipFill>
          <a:blip r:embed="rId3"/>
          <a:stretch>
            <a:fillRect/>
          </a:stretch>
        </p:blipFill>
        <p:spPr>
          <a:xfrm>
            <a:off x="1333500" y="1428750"/>
            <a:ext cx="9525000" cy="4000500"/>
          </a:xfrm>
          <a:prstGeom prst="rect">
            <a:avLst/>
          </a:prstGeom>
        </p:spPr>
      </p:pic>
    </p:spTree>
    <p:extLst>
      <p:ext uri="{BB962C8B-B14F-4D97-AF65-F5344CB8AC3E}">
        <p14:creationId xmlns:p14="http://schemas.microsoft.com/office/powerpoint/2010/main" val="2488978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CA6AFA2B-8EB2-4783-BD79-83022BF9DF29}"/>
              </a:ext>
            </a:extLst>
          </p:cNvPr>
          <p:cNvSpPr>
            <a:spLocks noGrp="1"/>
          </p:cNvSpPr>
          <p:nvPr>
            <p:ph type="title"/>
          </p:nvPr>
        </p:nvSpPr>
        <p:spPr/>
        <p:txBody>
          <a:bodyPr/>
          <a:lstStyle/>
          <a:p>
            <a:r>
              <a:rPr lang="fr-FR" dirty="0"/>
              <a:t> WHO AM I </a:t>
            </a:r>
          </a:p>
        </p:txBody>
      </p:sp>
      <p:sp>
        <p:nvSpPr>
          <p:cNvPr id="20" name="Espace réservé du texte 19">
            <a:extLst>
              <a:ext uri="{FF2B5EF4-FFF2-40B4-BE49-F238E27FC236}">
                <a16:creationId xmlns:a16="http://schemas.microsoft.com/office/drawing/2014/main" id="{1F63F09E-A24A-4065-BC98-FD3F74762F79}"/>
              </a:ext>
            </a:extLst>
          </p:cNvPr>
          <p:cNvSpPr>
            <a:spLocks noGrp="1"/>
          </p:cNvSpPr>
          <p:nvPr>
            <p:ph type="body" sz="quarter" idx="11"/>
          </p:nvPr>
        </p:nvSpPr>
        <p:spPr>
          <a:xfrm>
            <a:off x="-90323" y="1260880"/>
            <a:ext cx="1759732" cy="846386"/>
          </a:xfrm>
        </p:spPr>
        <p:txBody>
          <a:bodyPr/>
          <a:lstStyle/>
          <a:p>
            <a:r>
              <a:rPr lang="fr-FR" dirty="0"/>
              <a:t>Bac +3 : </a:t>
            </a:r>
            <a:r>
              <a:rPr lang="fr-FR" dirty="0" err="1"/>
              <a:t>Databases</a:t>
            </a:r>
            <a:r>
              <a:rPr lang="fr-FR" dirty="0"/>
              <a:t> and Big Data</a:t>
            </a:r>
          </a:p>
          <a:p>
            <a:endParaRPr lang="fr-FR" dirty="0"/>
          </a:p>
          <a:p>
            <a:r>
              <a:rPr lang="fr-FR" dirty="0"/>
              <a:t>BAC +5 : </a:t>
            </a:r>
            <a:r>
              <a:rPr lang="en-US" dirty="0"/>
              <a:t>Cloud et Security</a:t>
            </a:r>
            <a:endParaRPr lang="fr-FR" dirty="0"/>
          </a:p>
        </p:txBody>
      </p:sp>
      <p:grpSp>
        <p:nvGrpSpPr>
          <p:cNvPr id="7" name="Groupe 6">
            <a:extLst>
              <a:ext uri="{FF2B5EF4-FFF2-40B4-BE49-F238E27FC236}">
                <a16:creationId xmlns:a16="http://schemas.microsoft.com/office/drawing/2014/main" id="{D8A47594-193F-4DFC-A65E-C5EA481E8E7E}"/>
              </a:ext>
            </a:extLst>
          </p:cNvPr>
          <p:cNvGrpSpPr/>
          <p:nvPr/>
        </p:nvGrpSpPr>
        <p:grpSpPr>
          <a:xfrm>
            <a:off x="-168696" y="5804382"/>
            <a:ext cx="3239738" cy="978176"/>
            <a:chOff x="-155543" y="2016890"/>
            <a:chExt cx="3239738" cy="978176"/>
          </a:xfrm>
        </p:grpSpPr>
        <p:sp>
          <p:nvSpPr>
            <p:cNvPr id="5" name="Rectangle 4">
              <a:extLst>
                <a:ext uri="{FF2B5EF4-FFF2-40B4-BE49-F238E27FC236}">
                  <a16:creationId xmlns:a16="http://schemas.microsoft.com/office/drawing/2014/main" id="{6D1AC42C-5C3D-458A-B4FC-38AF96B892AB}"/>
                </a:ext>
              </a:extLst>
            </p:cNvPr>
            <p:cNvSpPr/>
            <p:nvPr/>
          </p:nvSpPr>
          <p:spPr>
            <a:xfrm>
              <a:off x="-155543" y="2016890"/>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SECTORS OF INTERVENTION</a:t>
              </a:r>
            </a:p>
          </p:txBody>
        </p:sp>
        <p:sp>
          <p:nvSpPr>
            <p:cNvPr id="6" name="Espace réservé du texte 16">
              <a:extLst>
                <a:ext uri="{FF2B5EF4-FFF2-40B4-BE49-F238E27FC236}">
                  <a16:creationId xmlns:a16="http://schemas.microsoft.com/office/drawing/2014/main" id="{FB3CE94E-6875-4525-83A1-765C1B50493B}"/>
                </a:ext>
              </a:extLst>
            </p:cNvPr>
            <p:cNvSpPr txBox="1">
              <a:spLocks/>
            </p:cNvSpPr>
            <p:nvPr/>
          </p:nvSpPr>
          <p:spPr>
            <a:xfrm>
              <a:off x="-9525" y="2364124"/>
              <a:ext cx="2889250" cy="630942"/>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Cloud Architect</a:t>
              </a:r>
            </a:p>
            <a:p>
              <a:r>
                <a:rPr lang="fr-FR" dirty="0"/>
                <a:t>Cloud Native</a:t>
              </a:r>
            </a:p>
            <a:p>
              <a:r>
                <a:rPr lang="fr-FR" dirty="0"/>
                <a:t>DevOps</a:t>
              </a:r>
            </a:p>
          </p:txBody>
        </p:sp>
      </p:grpSp>
      <p:grpSp>
        <p:nvGrpSpPr>
          <p:cNvPr id="8" name="Groupe 7">
            <a:extLst>
              <a:ext uri="{FF2B5EF4-FFF2-40B4-BE49-F238E27FC236}">
                <a16:creationId xmlns:a16="http://schemas.microsoft.com/office/drawing/2014/main" id="{972153A8-5DD5-40EF-A8D3-FB38FB90B741}"/>
              </a:ext>
            </a:extLst>
          </p:cNvPr>
          <p:cNvGrpSpPr/>
          <p:nvPr/>
        </p:nvGrpSpPr>
        <p:grpSpPr>
          <a:xfrm>
            <a:off x="-184769" y="2734346"/>
            <a:ext cx="3239738" cy="1893210"/>
            <a:chOff x="-168696" y="2063658"/>
            <a:chExt cx="3239738" cy="1893210"/>
          </a:xfrm>
        </p:grpSpPr>
        <p:sp>
          <p:nvSpPr>
            <p:cNvPr id="9" name="Rectangle 8">
              <a:extLst>
                <a:ext uri="{FF2B5EF4-FFF2-40B4-BE49-F238E27FC236}">
                  <a16:creationId xmlns:a16="http://schemas.microsoft.com/office/drawing/2014/main" id="{B14DDBE6-EE4B-4D8A-8BB4-76792C229C42}"/>
                </a:ext>
              </a:extLst>
            </p:cNvPr>
            <p:cNvSpPr/>
            <p:nvPr/>
          </p:nvSpPr>
          <p:spPr>
            <a:xfrm>
              <a:off x="-168696" y="2063658"/>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 SKILLS</a:t>
              </a:r>
            </a:p>
          </p:txBody>
        </p:sp>
        <p:sp>
          <p:nvSpPr>
            <p:cNvPr id="10" name="Espace réservé du texte 16">
              <a:extLst>
                <a:ext uri="{FF2B5EF4-FFF2-40B4-BE49-F238E27FC236}">
                  <a16:creationId xmlns:a16="http://schemas.microsoft.com/office/drawing/2014/main" id="{B66CAF4D-6C4F-46CA-B37A-15FD7C74BC2A}"/>
                </a:ext>
              </a:extLst>
            </p:cNvPr>
            <p:cNvSpPr txBox="1">
              <a:spLocks/>
            </p:cNvSpPr>
            <p:nvPr/>
          </p:nvSpPr>
          <p:spPr>
            <a:xfrm>
              <a:off x="-9525" y="2364124"/>
              <a:ext cx="2889250" cy="1592744"/>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Google</a:t>
              </a:r>
            </a:p>
            <a:p>
              <a:r>
                <a:rPr lang="fr-FR" dirty="0"/>
                <a:t>AZURE</a:t>
              </a:r>
            </a:p>
            <a:p>
              <a:r>
                <a:rPr lang="fr-FR" dirty="0" err="1"/>
                <a:t>Sécurity</a:t>
              </a:r>
              <a:endParaRPr lang="fr-FR" dirty="0"/>
            </a:p>
            <a:p>
              <a:r>
                <a:rPr lang="fr-FR" dirty="0"/>
                <a:t>Storage</a:t>
              </a:r>
            </a:p>
            <a:p>
              <a:r>
                <a:rPr lang="fr-FR" dirty="0"/>
                <a:t>Infra as Code</a:t>
              </a:r>
            </a:p>
            <a:p>
              <a:r>
                <a:rPr lang="fr-FR" dirty="0"/>
                <a:t>DevOps</a:t>
              </a:r>
            </a:p>
            <a:p>
              <a:r>
                <a:rPr lang="fr-FR" dirty="0"/>
                <a:t>Agility</a:t>
              </a:r>
            </a:p>
            <a:p>
              <a:r>
                <a:rPr lang="fr-FR" dirty="0"/>
                <a:t>Dev Web</a:t>
              </a:r>
            </a:p>
          </p:txBody>
        </p:sp>
      </p:grpSp>
      <p:grpSp>
        <p:nvGrpSpPr>
          <p:cNvPr id="11" name="Groupe 10">
            <a:extLst>
              <a:ext uri="{FF2B5EF4-FFF2-40B4-BE49-F238E27FC236}">
                <a16:creationId xmlns:a16="http://schemas.microsoft.com/office/drawing/2014/main" id="{C357087E-DB0B-47B2-A0A1-743F2634EFBB}"/>
              </a:ext>
            </a:extLst>
          </p:cNvPr>
          <p:cNvGrpSpPr/>
          <p:nvPr/>
        </p:nvGrpSpPr>
        <p:grpSpPr>
          <a:xfrm>
            <a:off x="-168696" y="4789422"/>
            <a:ext cx="3239738" cy="950587"/>
            <a:chOff x="-168696" y="1917909"/>
            <a:chExt cx="3239738" cy="950587"/>
          </a:xfrm>
        </p:grpSpPr>
        <p:sp>
          <p:nvSpPr>
            <p:cNvPr id="12" name="Rectangle 11">
              <a:extLst>
                <a:ext uri="{FF2B5EF4-FFF2-40B4-BE49-F238E27FC236}">
                  <a16:creationId xmlns:a16="http://schemas.microsoft.com/office/drawing/2014/main" id="{373EA17B-6608-4852-B576-3909980C6FAC}"/>
                </a:ext>
              </a:extLst>
            </p:cNvPr>
            <p:cNvSpPr/>
            <p:nvPr/>
          </p:nvSpPr>
          <p:spPr>
            <a:xfrm>
              <a:off x="-168696" y="1917909"/>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CERTIFICATIONS</a:t>
              </a:r>
            </a:p>
          </p:txBody>
        </p:sp>
        <p:sp>
          <p:nvSpPr>
            <p:cNvPr id="13" name="Espace réservé du texte 16">
              <a:extLst>
                <a:ext uri="{FF2B5EF4-FFF2-40B4-BE49-F238E27FC236}">
                  <a16:creationId xmlns:a16="http://schemas.microsoft.com/office/drawing/2014/main" id="{61419BF9-F054-4CFE-AD16-930EE3F288FC}"/>
                </a:ext>
              </a:extLst>
            </p:cNvPr>
            <p:cNvSpPr txBox="1">
              <a:spLocks/>
            </p:cNvSpPr>
            <p:nvPr/>
          </p:nvSpPr>
          <p:spPr>
            <a:xfrm>
              <a:off x="-66020" y="2168304"/>
              <a:ext cx="2889250" cy="700192"/>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800" dirty="0"/>
            </a:p>
            <a:p>
              <a:r>
                <a:rPr lang="fr-FR" sz="800" dirty="0"/>
                <a:t>AZURE AZ104 : </a:t>
              </a:r>
              <a:r>
                <a:rPr lang="fr-FR" sz="800" dirty="0" err="1"/>
                <a:t>Administrator</a:t>
              </a:r>
              <a:r>
                <a:rPr lang="fr-FR" sz="800" dirty="0"/>
                <a:t> Associate</a:t>
              </a:r>
            </a:p>
            <a:p>
              <a:r>
                <a:rPr lang="fr-FR" sz="800" dirty="0"/>
                <a:t>AZURE AZ500 : Security </a:t>
              </a:r>
              <a:r>
                <a:rPr lang="fr-FR" sz="800" dirty="0" err="1"/>
                <a:t>Engineer</a:t>
              </a:r>
              <a:r>
                <a:rPr lang="fr-FR" sz="800" dirty="0"/>
                <a:t> Associate</a:t>
              </a:r>
            </a:p>
            <a:p>
              <a:pPr marL="0" indent="0">
                <a:buNone/>
              </a:pPr>
              <a:endParaRPr lang="fr-FR" sz="800" dirty="0"/>
            </a:p>
          </p:txBody>
        </p:sp>
      </p:grpSp>
      <p:sp>
        <p:nvSpPr>
          <p:cNvPr id="2" name="Rectangle 1">
            <a:extLst>
              <a:ext uri="{FF2B5EF4-FFF2-40B4-BE49-F238E27FC236}">
                <a16:creationId xmlns:a16="http://schemas.microsoft.com/office/drawing/2014/main" id="{E1704661-004F-48CF-B90E-7E0648292705}"/>
              </a:ext>
            </a:extLst>
          </p:cNvPr>
          <p:cNvSpPr/>
          <p:nvPr/>
        </p:nvSpPr>
        <p:spPr>
          <a:xfrm>
            <a:off x="0" y="408019"/>
            <a:ext cx="2996934" cy="359215"/>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Capgemini CIS | CHERBOURG</a:t>
            </a:r>
          </a:p>
        </p:txBody>
      </p:sp>
      <p:sp>
        <p:nvSpPr>
          <p:cNvPr id="19" name="Espace réservé du texte 18">
            <a:extLst>
              <a:ext uri="{FF2B5EF4-FFF2-40B4-BE49-F238E27FC236}">
                <a16:creationId xmlns:a16="http://schemas.microsoft.com/office/drawing/2014/main" id="{0CF283B8-87E4-42E0-93D9-7776FFD1CB64}"/>
              </a:ext>
            </a:extLst>
          </p:cNvPr>
          <p:cNvSpPr>
            <a:spLocks noGrp="1"/>
          </p:cNvSpPr>
          <p:nvPr>
            <p:ph type="body" sz="quarter" idx="10"/>
          </p:nvPr>
        </p:nvSpPr>
        <p:spPr>
          <a:xfrm>
            <a:off x="17013" y="21433"/>
            <a:ext cx="2879725" cy="482600"/>
          </a:xfrm>
        </p:spPr>
        <p:txBody>
          <a:bodyPr/>
          <a:lstStyle/>
          <a:p>
            <a:pPr algn="ctr"/>
            <a:r>
              <a:rPr lang="fr-FR" sz="3200" dirty="0"/>
              <a:t>Moïse CAHU</a:t>
            </a:r>
          </a:p>
        </p:txBody>
      </p:sp>
      <p:graphicFrame>
        <p:nvGraphicFramePr>
          <p:cNvPr id="32" name="Tableau 21">
            <a:extLst>
              <a:ext uri="{FF2B5EF4-FFF2-40B4-BE49-F238E27FC236}">
                <a16:creationId xmlns:a16="http://schemas.microsoft.com/office/drawing/2014/main" id="{9A7194FE-CC5B-4134-9E75-4AB0ABCF5130}"/>
              </a:ext>
            </a:extLst>
          </p:cNvPr>
          <p:cNvGraphicFramePr>
            <a:graphicFrameLocks noGrp="1"/>
          </p:cNvGraphicFramePr>
          <p:nvPr>
            <p:extLst>
              <p:ext uri="{D42A27DB-BD31-4B8C-83A1-F6EECF244321}">
                <p14:modId xmlns:p14="http://schemas.microsoft.com/office/powerpoint/2010/main" val="3386745500"/>
              </p:ext>
            </p:extLst>
          </p:nvPr>
        </p:nvGraphicFramePr>
        <p:xfrm>
          <a:off x="3351898" y="2878440"/>
          <a:ext cx="8618376" cy="14782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4278311360"/>
                    </a:ext>
                  </a:extLst>
                </a:gridCol>
                <a:gridCol w="7755521">
                  <a:extLst>
                    <a:ext uri="{9D8B030D-6E8A-4147-A177-3AD203B41FA5}">
                      <a16:colId xmlns:a16="http://schemas.microsoft.com/office/drawing/2014/main" val="291872595"/>
                    </a:ext>
                  </a:extLst>
                </a:gridCol>
              </a:tblGrid>
              <a:tr h="252089">
                <a:tc>
                  <a:txBody>
                    <a:bodyPr/>
                    <a:lstStyle/>
                    <a:p>
                      <a:pPr algn="ctr"/>
                      <a:r>
                        <a:rPr lang="fr-FR" sz="1200" b="0" dirty="0">
                          <a:latin typeface="+mn-lt"/>
                        </a:rPr>
                        <a:t>2019 – July 2022</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en-US" sz="1100" b="1" i="0" baseline="0" dirty="0">
                          <a:solidFill>
                            <a:schemeClr val="tx1"/>
                          </a:solidFill>
                          <a:latin typeface="+mn-lt"/>
                        </a:rPr>
                        <a:t>Architect Cloud / Data | </a:t>
                      </a:r>
                      <a:r>
                        <a:rPr lang="en-US" sz="1100" b="1" i="0" baseline="0" dirty="0" err="1">
                          <a:solidFill>
                            <a:schemeClr val="tx1"/>
                          </a:solidFill>
                          <a:latin typeface="+mn-lt"/>
                        </a:rPr>
                        <a:t>Ginkoia</a:t>
                      </a:r>
                      <a:r>
                        <a:rPr lang="en-US" sz="1100" b="1" i="0" baseline="0" dirty="0">
                          <a:solidFill>
                            <a:schemeClr val="tx1"/>
                          </a:solidFill>
                          <a:latin typeface="+mn-lt"/>
                        </a:rPr>
                        <a:t> (Retail)</a:t>
                      </a:r>
                      <a:endParaRPr lang="fr-FR" sz="1100" b="1" i="0" baseline="0" dirty="0">
                        <a:solidFill>
                          <a:schemeClr val="tx1"/>
                        </a:solidFill>
                        <a:latin typeface="+mn-l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Security Audit</a:t>
                      </a:r>
                      <a:endParaRPr lang="fr-FR" sz="1000" b="0" i="0" kern="1200" baseline="0" dirty="0">
                        <a:solidFill>
                          <a:schemeClr val="tx1"/>
                        </a:solidFill>
                        <a:highlight>
                          <a:srgbClr val="FFFF00"/>
                        </a:highlight>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Management </a:t>
                      </a:r>
                      <a:r>
                        <a:rPr lang="fr-FR" sz="1000" b="0" i="0" kern="1200" baseline="0" dirty="0" err="1">
                          <a:solidFill>
                            <a:schemeClr val="tx1"/>
                          </a:solidFill>
                          <a:latin typeface="+mn-lt"/>
                          <a:ea typeface="+mn-ea"/>
                          <a:cs typeface="+mn-cs"/>
                        </a:rPr>
                        <a:t>Subscription</a:t>
                      </a:r>
                      <a:r>
                        <a:rPr lang="fr-FR" sz="1000" b="0" i="0" kern="1200" baseline="0" dirty="0">
                          <a:solidFill>
                            <a:schemeClr val="tx1"/>
                          </a:solidFill>
                          <a:latin typeface="+mn-lt"/>
                          <a:ea typeface="+mn-ea"/>
                          <a:cs typeface="+mn-cs"/>
                        </a:rPr>
                        <a:t> Azure (Architect, </a:t>
                      </a:r>
                      <a:r>
                        <a:rPr lang="fr-FR" sz="1000" b="0" i="0" kern="1200" baseline="0" dirty="0" err="1">
                          <a:solidFill>
                            <a:schemeClr val="tx1"/>
                          </a:solidFill>
                          <a:latin typeface="+mn-lt"/>
                          <a:ea typeface="+mn-ea"/>
                          <a:cs typeface="+mn-cs"/>
                        </a:rPr>
                        <a:t>FinOps</a:t>
                      </a:r>
                      <a:r>
                        <a:rPr lang="fr-FR" sz="1000" b="0" i="0" kern="1200" baseline="0" dirty="0">
                          <a:solidFill>
                            <a:schemeClr val="tx1"/>
                          </a:solidFill>
                          <a:latin typeface="+mn-lt"/>
                          <a:ea typeface="+mn-ea"/>
                          <a:cs typeface="+mn-cs"/>
                        </a:rPr>
                        <a:t>, Security, Policy, …)</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SVN to GIT migration (on-prem -&gt; GitHub)</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Cloud Architecture</a:t>
                      </a:r>
                      <a:endParaRPr lang="fr-FR" sz="1000" b="0" i="0" kern="1200" baseline="0" dirty="0">
                        <a:solidFill>
                          <a:schemeClr val="tx1"/>
                        </a:solidFill>
                        <a:highlight>
                          <a:srgbClr val="FFFF00"/>
                        </a:highlight>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Setting up DevOps (</a:t>
                      </a:r>
                      <a:r>
                        <a:rPr lang="fr-FR" sz="1000" b="0" i="0" kern="1200" baseline="0" dirty="0" err="1">
                          <a:solidFill>
                            <a:schemeClr val="tx1"/>
                          </a:solidFill>
                          <a:latin typeface="+mn-lt"/>
                          <a:ea typeface="+mn-ea"/>
                          <a:cs typeface="+mn-cs"/>
                        </a:rPr>
                        <a:t>Terraform</a:t>
                      </a:r>
                      <a:r>
                        <a:rPr lang="fr-FR" sz="1000" b="0" i="0" kern="1200" baseline="0" dirty="0">
                          <a:solidFill>
                            <a:schemeClr val="tx1"/>
                          </a:solidFill>
                          <a:latin typeface="+mn-lt"/>
                          <a:ea typeface="+mn-ea"/>
                          <a:cs typeface="+mn-cs"/>
                        </a:rPr>
                        <a:t>, Ansible, Packer, Docker)</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Presentation of new technologies</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Database Administration</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Tunning Database</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2655474"/>
                  </a:ext>
                </a:extLst>
              </a:tr>
              <a:tr h="967436">
                <a:tc>
                  <a:txBody>
                    <a:bodyPr/>
                    <a:lstStyle/>
                    <a:p>
                      <a:endParaRPr lang="fr-FR" sz="1200" b="0" i="0" baseline="0" dirty="0">
                        <a:solidFill>
                          <a:schemeClr val="bg1"/>
                        </a:solidFill>
                        <a:latin typeface="+mn-lt"/>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16254835"/>
                  </a:ext>
                </a:extLst>
              </a:tr>
            </a:tbl>
          </a:graphicData>
        </a:graphic>
      </p:graphicFrame>
      <p:graphicFrame>
        <p:nvGraphicFramePr>
          <p:cNvPr id="35" name="Tableau 13">
            <a:extLst>
              <a:ext uri="{FF2B5EF4-FFF2-40B4-BE49-F238E27FC236}">
                <a16:creationId xmlns:a16="http://schemas.microsoft.com/office/drawing/2014/main" id="{65A4ECB6-AA26-42A6-B049-539A26B55FEC}"/>
              </a:ext>
            </a:extLst>
          </p:cNvPr>
          <p:cNvGraphicFramePr>
            <a:graphicFrameLocks noGrp="1"/>
          </p:cNvGraphicFramePr>
          <p:nvPr>
            <p:extLst>
              <p:ext uri="{D42A27DB-BD31-4B8C-83A1-F6EECF244321}">
                <p14:modId xmlns:p14="http://schemas.microsoft.com/office/powerpoint/2010/main" val="1498679097"/>
              </p:ext>
            </p:extLst>
          </p:nvPr>
        </p:nvGraphicFramePr>
        <p:xfrm>
          <a:off x="3351898" y="1543824"/>
          <a:ext cx="8618376" cy="7162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1403779559"/>
                    </a:ext>
                  </a:extLst>
                </a:gridCol>
                <a:gridCol w="7755521">
                  <a:extLst>
                    <a:ext uri="{9D8B030D-6E8A-4147-A177-3AD203B41FA5}">
                      <a16:colId xmlns:a16="http://schemas.microsoft.com/office/drawing/2014/main" val="1353739344"/>
                    </a:ext>
                  </a:extLst>
                </a:gridCol>
              </a:tblGrid>
              <a:tr h="322820">
                <a:tc>
                  <a:txBody>
                    <a:bodyPr/>
                    <a:lstStyle/>
                    <a:p>
                      <a:pPr algn="ctr"/>
                      <a:r>
                        <a:rPr lang="fr-FR" sz="1200" b="0" dirty="0" err="1">
                          <a:solidFill>
                            <a:schemeClr val="bg1"/>
                          </a:solidFill>
                        </a:rPr>
                        <a:t>Today</a:t>
                      </a:r>
                      <a:endParaRPr lang="fr-FR" sz="12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fr-FR" sz="1100" b="1" dirty="0">
                          <a:solidFill>
                            <a:schemeClr val="tx1"/>
                          </a:solidFill>
                        </a:rPr>
                        <a:t>Cloud </a:t>
                      </a:r>
                      <a:r>
                        <a:rPr lang="fr-FR" sz="1100" b="1" dirty="0" err="1">
                          <a:solidFill>
                            <a:schemeClr val="tx1"/>
                          </a:solidFill>
                        </a:rPr>
                        <a:t>Devops</a:t>
                      </a:r>
                      <a:r>
                        <a:rPr lang="fr-FR" sz="1100" b="1" dirty="0">
                          <a:solidFill>
                            <a:schemeClr val="tx1"/>
                          </a:solidFill>
                        </a:rPr>
                        <a:t> </a:t>
                      </a:r>
                      <a:r>
                        <a:rPr lang="fr-FR" sz="1100" b="1" dirty="0" err="1">
                          <a:solidFill>
                            <a:schemeClr val="tx1"/>
                          </a:solidFill>
                        </a:rPr>
                        <a:t>Engineer</a:t>
                      </a:r>
                      <a:r>
                        <a:rPr lang="fr-FR" sz="1100" b="1" dirty="0">
                          <a:solidFill>
                            <a:schemeClr val="tx1"/>
                          </a:solidFill>
                        </a:rPr>
                        <a:t> | Capgemini Cherbourg</a:t>
                      </a:r>
                      <a:endParaRPr lang="fr-FR" sz="1100" b="1" dirty="0">
                        <a:solidFill>
                          <a:schemeClr val="tx1"/>
                        </a:solidFill>
                        <a:highlight>
                          <a:srgbClr val="FFFF00"/>
                        </a:highligh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kern="1200" dirty="0">
                          <a:solidFill>
                            <a:schemeClr val="tx1"/>
                          </a:solidFill>
                          <a:latin typeface="+mn-lt"/>
                          <a:ea typeface="+mn-ea"/>
                          <a:cs typeface="+mn-cs"/>
                        </a:rPr>
                        <a:t>Work for internal CNI projects</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Lead Azure Cherbourg</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Azure AKS speaker for </a:t>
                      </a:r>
                      <a:r>
                        <a:rPr lang="fr-FR" sz="1000" b="0" kern="1200" dirty="0" err="1">
                          <a:solidFill>
                            <a:schemeClr val="tx1"/>
                          </a:solidFill>
                          <a:latin typeface="+mn-lt"/>
                          <a:ea typeface="+mn-ea"/>
                          <a:cs typeface="+mn-cs"/>
                        </a:rPr>
                        <a:t>School</a:t>
                      </a:r>
                      <a:r>
                        <a:rPr lang="fr-FR" sz="1000" b="0" kern="1200" dirty="0">
                          <a:solidFill>
                            <a:schemeClr val="tx1"/>
                          </a:solidFill>
                          <a:latin typeface="+mn-lt"/>
                          <a:ea typeface="+mn-ea"/>
                          <a:cs typeface="+mn-cs"/>
                        </a:rPr>
                        <a:t> by Capgemini</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404747"/>
                  </a:ext>
                </a:extLst>
              </a:tr>
              <a:tr h="0">
                <a:tc>
                  <a:txBody>
                    <a:bodyPr/>
                    <a:lstStyle/>
                    <a:p>
                      <a:endParaRPr lang="fr-FR" b="0" dirty="0"/>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3111250"/>
                  </a:ext>
                </a:extLst>
              </a:tr>
            </a:tbl>
          </a:graphicData>
        </a:graphic>
      </p:graphicFrame>
      <p:sp>
        <p:nvSpPr>
          <p:cNvPr id="3" name="Rectangle 2">
            <a:extLst>
              <a:ext uri="{FF2B5EF4-FFF2-40B4-BE49-F238E27FC236}">
                <a16:creationId xmlns:a16="http://schemas.microsoft.com/office/drawing/2014/main" id="{09741756-A7CD-4347-B61B-F09807FC53E0}"/>
              </a:ext>
            </a:extLst>
          </p:cNvPr>
          <p:cNvSpPr/>
          <p:nvPr/>
        </p:nvSpPr>
        <p:spPr>
          <a:xfrm>
            <a:off x="9048328" y="-1001401"/>
            <a:ext cx="1277923" cy="537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pic>
        <p:nvPicPr>
          <p:cNvPr id="17" name="Image 16" descr="Une image contenant personne, extérieur, bâtiment, homme&#10;&#10;Description générée automatiquement">
            <a:extLst>
              <a:ext uri="{FF2B5EF4-FFF2-40B4-BE49-F238E27FC236}">
                <a16:creationId xmlns:a16="http://schemas.microsoft.com/office/drawing/2014/main" id="{AFF50465-6FEF-8E0A-55AD-3B9318838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5980" y="1224727"/>
            <a:ext cx="1185606" cy="1152128"/>
          </a:xfrm>
          <a:prstGeom prst="rect">
            <a:avLst/>
          </a:prstGeom>
        </p:spPr>
      </p:pic>
    </p:spTree>
    <p:extLst>
      <p:ext uri="{BB962C8B-B14F-4D97-AF65-F5344CB8AC3E}">
        <p14:creationId xmlns:p14="http://schemas.microsoft.com/office/powerpoint/2010/main" val="48740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2403772"/>
            <a:ext cx="4248472" cy="132209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Comments &amp; feedback</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38808863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2997319"/>
            <a:ext cx="85471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YOUR TURN</a:t>
            </a:r>
          </a:p>
        </p:txBody>
      </p:sp>
    </p:spTree>
    <p:extLst>
      <p:ext uri="{BB962C8B-B14F-4D97-AF65-F5344CB8AC3E}">
        <p14:creationId xmlns:p14="http://schemas.microsoft.com/office/powerpoint/2010/main" val="48493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2997319"/>
            <a:ext cx="85471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agenda</a:t>
            </a:r>
          </a:p>
        </p:txBody>
      </p:sp>
    </p:spTree>
    <p:extLst>
      <p:ext uri="{BB962C8B-B14F-4D97-AF65-F5344CB8AC3E}">
        <p14:creationId xmlns:p14="http://schemas.microsoft.com/office/powerpoint/2010/main" val="168601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3019325"/>
            <a:ext cx="3797300"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presentation</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374564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4856" y="388188"/>
            <a:ext cx="10947772" cy="716711"/>
          </a:xfrm>
        </p:spPr>
        <p:txBody>
          <a:bodyPr/>
          <a:lstStyle/>
          <a:p>
            <a:r>
              <a:rPr lang="en-GB" dirty="0"/>
              <a:t>Azure Kubernetes services</a:t>
            </a:r>
          </a:p>
        </p:txBody>
      </p:sp>
      <p:sp>
        <p:nvSpPr>
          <p:cNvPr id="6" name="Text Placeholder 5"/>
          <p:cNvSpPr>
            <a:spLocks noGrp="1"/>
          </p:cNvSpPr>
          <p:nvPr>
            <p:ph type="body" sz="quarter" idx="11"/>
          </p:nvPr>
        </p:nvSpPr>
        <p:spPr/>
        <p:txBody>
          <a:bodyPr/>
          <a:lstStyle/>
          <a:p>
            <a:r>
              <a:rPr lang="en-GB" dirty="0"/>
              <a:t>What is it ?</a:t>
            </a:r>
          </a:p>
        </p:txBody>
      </p:sp>
      <p:sp>
        <p:nvSpPr>
          <p:cNvPr id="8" name="Text Placeholder 3">
            <a:extLst>
              <a:ext uri="{FF2B5EF4-FFF2-40B4-BE49-F238E27FC236}">
                <a16:creationId xmlns:a16="http://schemas.microsoft.com/office/drawing/2014/main" id="{1C23C055-D2C9-4285-B9C7-D7714134F94D}"/>
              </a:ext>
            </a:extLst>
          </p:cNvPr>
          <p:cNvSpPr txBox="1">
            <a:spLocks/>
          </p:cNvSpPr>
          <p:nvPr/>
        </p:nvSpPr>
        <p:spPr>
          <a:xfrm>
            <a:off x="263352" y="1907089"/>
            <a:ext cx="6803503" cy="55626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dirty="0"/>
              <a:t>Azure AKS is a managed service for running Kubernetes on Azure</a:t>
            </a:r>
          </a:p>
          <a:p>
            <a:pPr lvl="2">
              <a:lnSpc>
                <a:spcPct val="150000"/>
              </a:lnSpc>
              <a:buFont typeface="Wingdings" panose="05000000000000000000" pitchFamily="2" charset="2"/>
              <a:buChar char="§"/>
            </a:pPr>
            <a:r>
              <a:rPr lang="en-US" dirty="0">
                <a:solidFill>
                  <a:srgbClr val="000000"/>
                </a:solidFill>
              </a:rPr>
              <a:t>Azure AKS can run on Scale Set </a:t>
            </a:r>
            <a:r>
              <a:rPr lang="en-US" dirty="0" err="1">
                <a:solidFill>
                  <a:srgbClr val="000000"/>
                </a:solidFill>
              </a:rPr>
              <a:t>Virtuals</a:t>
            </a:r>
            <a:r>
              <a:rPr lang="en-US" dirty="0">
                <a:solidFill>
                  <a:srgbClr val="000000"/>
                </a:solidFill>
              </a:rPr>
              <a:t> Machine or Containers Instances</a:t>
            </a:r>
          </a:p>
          <a:p>
            <a:pPr lvl="2">
              <a:lnSpc>
                <a:spcPct val="150000"/>
              </a:lnSpc>
              <a:buFont typeface="Wingdings" panose="05000000000000000000" pitchFamily="2" charset="2"/>
              <a:buChar char="§"/>
            </a:pPr>
            <a:r>
              <a:rPr lang="en-US" dirty="0">
                <a:solidFill>
                  <a:srgbClr val="000000"/>
                </a:solidFill>
              </a:rPr>
              <a:t>Integrates with Gateway, Key Vault, Azure IAM and Azure AD for RBAC </a:t>
            </a:r>
          </a:p>
          <a:p>
            <a:pPr lvl="2">
              <a:lnSpc>
                <a:spcPct val="150000"/>
              </a:lnSpc>
              <a:buFont typeface="Wingdings" panose="05000000000000000000" pitchFamily="2" charset="2"/>
              <a:buChar char="§"/>
            </a:pPr>
            <a:r>
              <a:rPr lang="en-US" dirty="0">
                <a:solidFill>
                  <a:srgbClr val="000000"/>
                </a:solidFill>
              </a:rPr>
              <a:t>AKS runs the Kubernetes control plane across three AZs to ensure high availability, and automatically detects and replaces unhealthy control plane nodes..</a:t>
            </a:r>
          </a:p>
          <a:p>
            <a:pPr marL="177800" lvl="2" indent="0">
              <a:buNone/>
            </a:pPr>
            <a:endParaRPr lang="en-US" dirty="0"/>
          </a:p>
        </p:txBody>
      </p:sp>
      <p:pic>
        <p:nvPicPr>
          <p:cNvPr id="2" name="Picture 2" descr="Getting started with Azure Kubernetes Service (AKS) - Rafay">
            <a:extLst>
              <a:ext uri="{FF2B5EF4-FFF2-40B4-BE49-F238E27FC236}">
                <a16:creationId xmlns:a16="http://schemas.microsoft.com/office/drawing/2014/main" id="{360A659F-E2B4-0FA1-6E63-8F972E5BC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176" y="2204864"/>
            <a:ext cx="3790636" cy="198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32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12" y="174660"/>
            <a:ext cx="10947772" cy="716711"/>
          </a:xfrm>
        </p:spPr>
        <p:txBody>
          <a:bodyPr/>
          <a:lstStyle/>
          <a:p>
            <a:r>
              <a:rPr lang="en-GB" dirty="0"/>
              <a:t>K8S “vanilla” architecture</a:t>
            </a:r>
          </a:p>
        </p:txBody>
      </p:sp>
      <p:pic>
        <p:nvPicPr>
          <p:cNvPr id="9218" name="Picture 2" descr="Kubernetes, son architecture – Gekko">
            <a:extLst>
              <a:ext uri="{FF2B5EF4-FFF2-40B4-BE49-F238E27FC236}">
                <a16:creationId xmlns:a16="http://schemas.microsoft.com/office/drawing/2014/main" id="{FEEFC2B7-B247-4A02-838F-026EC4B9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639323"/>
            <a:ext cx="100203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14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Advantage of Azure AKS</a:t>
            </a:r>
          </a:p>
        </p:txBody>
      </p:sp>
      <p:sp>
        <p:nvSpPr>
          <p:cNvPr id="4" name="Text Placeholder 3">
            <a:extLst>
              <a:ext uri="{FF2B5EF4-FFF2-40B4-BE49-F238E27FC236}">
                <a16:creationId xmlns:a16="http://schemas.microsoft.com/office/drawing/2014/main" id="{858372E5-8D46-4B8D-9E0E-B1D43F627FF5}"/>
              </a:ext>
            </a:extLst>
          </p:cNvPr>
          <p:cNvSpPr>
            <a:spLocks noGrp="1"/>
          </p:cNvSpPr>
          <p:nvPr>
            <p:ph type="body" sz="quarter" idx="11"/>
          </p:nvPr>
        </p:nvSpPr>
        <p:spPr>
          <a:xfrm>
            <a:off x="586946" y="996779"/>
            <a:ext cx="6803503" cy="5562600"/>
          </a:xfrm>
        </p:spPr>
        <p:txBody>
          <a:bodyPr>
            <a:normAutofit/>
          </a:bodyPr>
          <a:lstStyle/>
          <a:p>
            <a:pPr lvl="2">
              <a:lnSpc>
                <a:spcPct val="150000"/>
              </a:lnSpc>
              <a:buFont typeface="Wingdings" panose="05000000000000000000" pitchFamily="2" charset="2"/>
              <a:buChar char="§"/>
            </a:pPr>
            <a:r>
              <a:rPr lang="en-US" dirty="0"/>
              <a:t>You don’t have to install, operate, and maintain your Kubernetes control plane.</a:t>
            </a:r>
          </a:p>
          <a:p>
            <a:pPr lvl="2">
              <a:lnSpc>
                <a:spcPct val="150000"/>
              </a:lnSpc>
              <a:buFont typeface="Wingdings" panose="05000000000000000000" pitchFamily="2" charset="2"/>
              <a:buChar char="§"/>
            </a:pPr>
            <a:r>
              <a:rPr lang="en-US" b="0" i="0" dirty="0">
                <a:solidFill>
                  <a:srgbClr val="000000"/>
                </a:solidFill>
                <a:effectLst/>
              </a:rPr>
              <a:t>AKS allows you to </a:t>
            </a:r>
            <a:r>
              <a:rPr lang="en-US" b="1" i="0" dirty="0">
                <a:solidFill>
                  <a:srgbClr val="000000"/>
                </a:solidFill>
                <a:effectLst/>
              </a:rPr>
              <a:t>easily run tooling and plugins </a:t>
            </a:r>
            <a:r>
              <a:rPr lang="en-US" b="0" i="0" dirty="0">
                <a:solidFill>
                  <a:srgbClr val="000000"/>
                </a:solidFill>
                <a:effectLst/>
              </a:rPr>
              <a:t>developed by the Kubernetes open-source community. </a:t>
            </a:r>
          </a:p>
          <a:p>
            <a:pPr lvl="2">
              <a:lnSpc>
                <a:spcPct val="150000"/>
              </a:lnSpc>
              <a:buFont typeface="Wingdings" panose="05000000000000000000" pitchFamily="2" charset="2"/>
              <a:buChar char="§"/>
            </a:pPr>
            <a:r>
              <a:rPr lang="en-US" b="0" i="0" dirty="0">
                <a:solidFill>
                  <a:srgbClr val="000000"/>
                </a:solidFill>
                <a:effectLst/>
              </a:rPr>
              <a:t>AKS </a:t>
            </a:r>
            <a:r>
              <a:rPr lang="en-US" b="1" i="0" dirty="0">
                <a:solidFill>
                  <a:srgbClr val="000000"/>
                </a:solidFill>
                <a:effectLst/>
              </a:rPr>
              <a:t>automates load distribution and parallel processing.</a:t>
            </a:r>
            <a:endParaRPr lang="en-US" b="0" i="0" dirty="0">
              <a:solidFill>
                <a:srgbClr val="000000"/>
              </a:solidFill>
              <a:effectLst/>
            </a:endParaRPr>
          </a:p>
          <a:p>
            <a:pPr lvl="2">
              <a:lnSpc>
                <a:spcPct val="150000"/>
              </a:lnSpc>
              <a:buFont typeface="Wingdings" panose="05000000000000000000" pitchFamily="2" charset="2"/>
              <a:buChar char="§"/>
            </a:pPr>
            <a:r>
              <a:rPr lang="fr-FR" b="0" i="0" dirty="0">
                <a:solidFill>
                  <a:srgbClr val="000000"/>
                </a:solidFill>
                <a:effectLst/>
              </a:rPr>
              <a:t>AKS uses </a:t>
            </a:r>
            <a:r>
              <a:rPr lang="fr-FR" b="0" i="0" dirty="0" err="1">
                <a:solidFill>
                  <a:srgbClr val="000000"/>
                </a:solidFill>
                <a:effectLst/>
              </a:rPr>
              <a:t>Vnet</a:t>
            </a:r>
            <a:r>
              <a:rPr lang="fr-FR" b="0" i="0" dirty="0">
                <a:solidFill>
                  <a:srgbClr val="000000"/>
                </a:solidFill>
                <a:effectLst/>
              </a:rPr>
              <a:t> networking.</a:t>
            </a:r>
          </a:p>
          <a:p>
            <a:pPr lvl="2">
              <a:lnSpc>
                <a:spcPct val="150000"/>
              </a:lnSpc>
              <a:buFont typeface="Wingdings" panose="05000000000000000000" pitchFamily="2" charset="2"/>
              <a:buChar char="§"/>
            </a:pPr>
            <a:r>
              <a:rPr lang="en-US" b="0" i="0" dirty="0">
                <a:solidFill>
                  <a:srgbClr val="000000"/>
                </a:solidFill>
                <a:effectLst/>
              </a:rPr>
              <a:t>Any application running on AKS is compatible with one running in your existing Kubernetes environment. You can migrate to AKS without applying any changes to the code.</a:t>
            </a:r>
          </a:p>
          <a:p>
            <a:pPr lvl="2">
              <a:lnSpc>
                <a:spcPct val="150000"/>
              </a:lnSpc>
              <a:buFont typeface="Wingdings" panose="05000000000000000000" pitchFamily="2" charset="2"/>
              <a:buChar char="§"/>
            </a:pPr>
            <a:r>
              <a:rPr lang="en-US" b="0" i="0" dirty="0">
                <a:solidFill>
                  <a:srgbClr val="000000"/>
                </a:solidFill>
                <a:effectLst/>
              </a:rPr>
              <a:t>Supports </a:t>
            </a:r>
            <a:r>
              <a:rPr lang="en-US" b="1" i="0" dirty="0">
                <a:solidFill>
                  <a:srgbClr val="000000"/>
                </a:solidFill>
                <a:effectLst/>
              </a:rPr>
              <a:t>Containers Instances </a:t>
            </a:r>
            <a:r>
              <a:rPr lang="en-US" i="0" dirty="0">
                <a:solidFill>
                  <a:srgbClr val="000000"/>
                </a:solidFill>
                <a:effectLst/>
              </a:rPr>
              <a:t>saves money with per-second pricing and faster deployment</a:t>
            </a:r>
          </a:p>
          <a:p>
            <a:pPr lvl="2">
              <a:buFont typeface="Wingdings" panose="05000000000000000000" pitchFamily="2" charset="2"/>
              <a:buChar char="ü"/>
            </a:pPr>
            <a:endParaRPr lang="en-US" dirty="0"/>
          </a:p>
        </p:txBody>
      </p:sp>
      <p:pic>
        <p:nvPicPr>
          <p:cNvPr id="2" name="Picture 2" descr="Getting started with Azure Kubernetes Service (AKS) - Rafay">
            <a:extLst>
              <a:ext uri="{FF2B5EF4-FFF2-40B4-BE49-F238E27FC236}">
                <a16:creationId xmlns:a16="http://schemas.microsoft.com/office/drawing/2014/main" id="{32F2431F-03B0-AA81-57C5-4FD15F3C7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176" y="2204864"/>
            <a:ext cx="3790636" cy="1983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46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AKS Models</a:t>
            </a:r>
          </a:p>
        </p:txBody>
      </p:sp>
      <p:graphicFrame>
        <p:nvGraphicFramePr>
          <p:cNvPr id="5" name="Diagram 4">
            <a:extLst>
              <a:ext uri="{FF2B5EF4-FFF2-40B4-BE49-F238E27FC236}">
                <a16:creationId xmlns:a16="http://schemas.microsoft.com/office/drawing/2014/main" id="{3229239F-3BDA-4E5F-8EF6-20E682EE1976}"/>
              </a:ext>
            </a:extLst>
          </p:cNvPr>
          <p:cNvGraphicFramePr/>
          <p:nvPr>
            <p:extLst>
              <p:ext uri="{D42A27DB-BD31-4B8C-83A1-F6EECF244321}">
                <p14:modId xmlns:p14="http://schemas.microsoft.com/office/powerpoint/2010/main" val="3312568719"/>
              </p:ext>
            </p:extLst>
          </p:nvPr>
        </p:nvGraphicFramePr>
        <p:xfrm>
          <a:off x="1199456" y="1484784"/>
          <a:ext cx="9793088" cy="4437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242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ée un document." ma:contentTypeScope="" ma:versionID="c4b8dcacc5dda4acca8dbac7a1e3a0c9">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7537925aab904629113bea5a06b0675c"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Props1.xml><?xml version="1.0" encoding="utf-8"?>
<ds:datastoreItem xmlns:ds="http://schemas.openxmlformats.org/officeDocument/2006/customXml" ds:itemID="{C461C110-BE0B-4EAD-9528-FA14B1EAE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866c9c41-2c2c-4d95-92e3-745332f54785"/>
    <ds:schemaRef ds:uri="http://purl.org/dc/dcmitype/"/>
    <ds:schemaRef ds:uri="http://purl.org/dc/elements/1.1/"/>
    <ds:schemaRef ds:uri="http://schemas.microsoft.com/office/2006/metadata/properties"/>
    <ds:schemaRef ds:uri="http://schemas.microsoft.com/office/infopath/2007/PartnerControls"/>
    <ds:schemaRef ds:uri="85ebd0df-9687-47ef-b5a5-617eb7dd465e"/>
    <ds:schemaRef ds:uri="http://schemas.openxmlformats.org/package/2006/metadata/core-properties"/>
    <ds:schemaRef ds:uri="http://www.w3.org/XML/1998/namespace"/>
    <ds:schemaRef ds:uri="http://purl.org/dc/terms/"/>
    <ds:schemaRef ds:uri="f1122fed-4606-4ec8-90ef-13536176a38c"/>
  </ds:schemaRefs>
</ds:datastoreItem>
</file>

<file path=docProps/app.xml><?xml version="1.0" encoding="utf-8"?>
<Properties xmlns="http://schemas.openxmlformats.org/officeDocument/2006/extended-properties" xmlns:vt="http://schemas.openxmlformats.org/officeDocument/2006/docPropsVTypes">
  <Template>ppt-Capgemini_Standard-Template_2022 (1)</Template>
  <TotalTime>1975</TotalTime>
  <Words>1231</Words>
  <Application>Microsoft Office PowerPoint</Application>
  <PresentationFormat>Grand écran</PresentationFormat>
  <Paragraphs>154</Paragraphs>
  <Slides>22</Slides>
  <Notes>21</Notes>
  <HiddenSlides>1</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22</vt:i4>
      </vt:variant>
    </vt:vector>
  </HeadingPairs>
  <TitlesOfParts>
    <vt:vector size="35" baseType="lpstr">
      <vt:lpstr>Ubuntu</vt:lpstr>
      <vt:lpstr>AmazonEmber</vt:lpstr>
      <vt:lpstr>Calibri</vt:lpstr>
      <vt:lpstr>Arial</vt:lpstr>
      <vt:lpstr>Wingdings</vt:lpstr>
      <vt:lpstr>Verdana</vt:lpstr>
      <vt:lpstr>Trebuchet MS</vt:lpstr>
      <vt:lpstr>Ubuntu Medium</vt:lpstr>
      <vt:lpstr>open sans</vt:lpstr>
      <vt:lpstr>Montserrat</vt:lpstr>
      <vt:lpstr>Courier New</vt:lpstr>
      <vt:lpstr>Ubuntu Light</vt:lpstr>
      <vt:lpstr>Capgemini2021</vt:lpstr>
      <vt:lpstr>Azure          Azure Kubernetes Service </vt:lpstr>
      <vt:lpstr> WHO AM I </vt:lpstr>
      <vt:lpstr>YOUR TURN</vt:lpstr>
      <vt:lpstr>agenda</vt:lpstr>
      <vt:lpstr>presentation</vt:lpstr>
      <vt:lpstr>Azure Kubernetes services</vt:lpstr>
      <vt:lpstr>K8S “vanilla” architecture</vt:lpstr>
      <vt:lpstr>Advantage of Azure AKS</vt:lpstr>
      <vt:lpstr>AKS Models</vt:lpstr>
      <vt:lpstr>Managed node</vt:lpstr>
      <vt:lpstr>Azure AKS ARCHITECTURE</vt:lpstr>
      <vt:lpstr>tools</vt:lpstr>
      <vt:lpstr>AKS Cluster ARC</vt:lpstr>
      <vt:lpstr>Demonstration</vt:lpstr>
      <vt:lpstr>Azure services integration</vt:lpstr>
      <vt:lpstr>Architecture</vt:lpstr>
      <vt:lpstr>practice</vt:lpstr>
      <vt:lpstr>Objectif</vt:lpstr>
      <vt:lpstr>HLD</vt:lpstr>
      <vt:lpstr>Comments &amp; feedback</vt:lpstr>
      <vt:lpstr>GET THE   FUTURE  YOU WANT</vt:lpstr>
      <vt:lpstr>About Capgemini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Capgemini template</dc:subject>
  <dc:creator>ALBALADEJO, Joffrey</dc:creator>
  <cp:lastModifiedBy>CAHU, Moise</cp:lastModifiedBy>
  <cp:revision>88</cp:revision>
  <dcterms:created xsi:type="dcterms:W3CDTF">2022-04-21T13:35:04Z</dcterms:created>
  <dcterms:modified xsi:type="dcterms:W3CDTF">2022-09-28T22:46:51Z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